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25"/>
  </p:notesMasterIdLst>
  <p:sldIdLst>
    <p:sldId id="263" r:id="rId2"/>
    <p:sldId id="276" r:id="rId3"/>
    <p:sldId id="269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74" r:id="rId12"/>
    <p:sldId id="257" r:id="rId13"/>
    <p:sldId id="275" r:id="rId14"/>
    <p:sldId id="271" r:id="rId15"/>
    <p:sldId id="284" r:id="rId16"/>
    <p:sldId id="270" r:id="rId17"/>
    <p:sldId id="272" r:id="rId18"/>
    <p:sldId id="287" r:id="rId19"/>
    <p:sldId id="285" r:id="rId20"/>
    <p:sldId id="286" r:id="rId21"/>
    <p:sldId id="289" r:id="rId22"/>
    <p:sldId id="290" r:id="rId23"/>
    <p:sldId id="273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74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88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13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5/4/21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5/4/21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5/4/21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5/4/21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5/4/21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5/4/21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5/4/21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tree/master/examples/street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460.png"/><Relationship Id="rId7" Type="http://schemas.openxmlformats.org/officeDocument/2006/relationships/image" Target="../media/image400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0.png"/><Relationship Id="rId11" Type="http://schemas.openxmlformats.org/officeDocument/2006/relationships/image" Target="../media/image420.png"/><Relationship Id="rId5" Type="http://schemas.openxmlformats.org/officeDocument/2006/relationships/image" Target="../media/image480.png"/><Relationship Id="rId10" Type="http://schemas.openxmlformats.org/officeDocument/2006/relationships/image" Target="../media/image410.png"/><Relationship Id="rId4" Type="http://schemas.openxmlformats.org/officeDocument/2006/relationships/image" Target="../media/image470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440.png"/><Relationship Id="rId10" Type="http://schemas.openxmlformats.org/officeDocument/2006/relationships/image" Target="../media/image500.png"/><Relationship Id="rId4" Type="http://schemas.openxmlformats.org/officeDocument/2006/relationships/image" Target="../media/image55.png"/><Relationship Id="rId9" Type="http://schemas.openxmlformats.org/officeDocument/2006/relationships/image" Target="../media/image4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13"/>
          <p:cNvSpPr>
            <a:spLocks noGrp="1"/>
          </p:cNvSpPr>
          <p:nvPr>
            <p:ph type="ctrTitle"/>
          </p:nvPr>
        </p:nvSpPr>
        <p:spPr>
          <a:xfrm>
            <a:off x="515760" y="1228440"/>
            <a:ext cx="4831743" cy="1690255"/>
          </a:xfrm>
        </p:spPr>
        <p:txBody>
          <a:bodyPr/>
          <a:lstStyle/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Midterm Questions and Input File Walk-Through</a:t>
            </a:r>
          </a:p>
        </p:txBody>
      </p:sp>
    </p:spTree>
    <p:extLst>
      <p:ext uri="{BB962C8B-B14F-4D97-AF65-F5344CB8AC3E}">
        <p14:creationId xmlns:p14="http://schemas.microsoft.com/office/powerpoint/2010/main" val="123495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Q8…QN?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4B54C3-3FEA-A04C-B4D9-A7D1DE51E76A}"/>
              </a:ext>
            </a:extLst>
          </p:cNvPr>
          <p:cNvSpPr txBox="1"/>
          <p:nvPr/>
        </p:nvSpPr>
        <p:spPr>
          <a:xfrm>
            <a:off x="1856458" y="3429000"/>
            <a:ext cx="6303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Discussion…. Before CVFEM and EBVC input walk through…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8E157C-D1A6-2349-B014-97068FF2C387}"/>
              </a:ext>
            </a:extLst>
          </p:cNvPr>
          <p:cNvSpPr txBox="1"/>
          <p:nvPr/>
        </p:nvSpPr>
        <p:spPr>
          <a:xfrm>
            <a:off x="1415143" y="4604657"/>
            <a:ext cx="707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https://github.com/NaluCFD/Nalu/tree/master/examples/street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519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itle 13"/>
          <p:cNvSpPr>
            <a:spLocks noGrp="1"/>
          </p:cNvSpPr>
          <p:nvPr>
            <p:ph type="ctrTitle"/>
          </p:nvPr>
        </p:nvSpPr>
        <p:spPr>
          <a:xfrm>
            <a:off x="515760" y="1228440"/>
            <a:ext cx="4831743" cy="1690255"/>
          </a:xfrm>
        </p:spPr>
        <p:txBody>
          <a:bodyPr/>
          <a:lstStyle/>
          <a:p>
            <a:r>
              <a:rPr lang="en-US"/>
              <a:t>Stanford </a:t>
            </a:r>
            <a:r>
              <a:rPr lang="en-US" dirty="0"/>
              <a:t>ME469:</a:t>
            </a:r>
            <a:br>
              <a:rPr lang="en-US" dirty="0"/>
            </a:br>
            <a:r>
              <a:rPr lang="en-US" dirty="0"/>
              <a:t>Introduction to the low-Mach Number Approximation</a:t>
            </a:r>
          </a:p>
        </p:txBody>
      </p:sp>
    </p:spTree>
    <p:extLst>
      <p:ext uri="{BB962C8B-B14F-4D97-AF65-F5344CB8AC3E}">
        <p14:creationId xmlns:p14="http://schemas.microsoft.com/office/powerpoint/2010/main" val="274794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the low-Mach Number Approximation: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Variable density, non-isothermal equation set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DOF vs Equation count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Non-dimensional form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Asymptotic Expansion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Derived low-Mach Equation Set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The Role of Pressure 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Motion and Thermodynamic</a:t>
            </a:r>
          </a:p>
          <a:p>
            <a:pPr>
              <a:buFont typeface="Wingdings" charset="2"/>
              <a:buChar char="§"/>
            </a:pPr>
            <a:r>
              <a:rPr lang="en-US"/>
              <a:t> Conclusions</a:t>
            </a:r>
            <a:endParaRPr lang="en-US" dirty="0"/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53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 Variable Density, non-Isothermal Fluid Flow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variable density (non-isothermal) equations of motion (momentum and continuity) with energy transport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See </a:t>
            </a:r>
            <a:r>
              <a:rPr lang="en-US" dirty="0" err="1"/>
              <a:t>Paolucci</a:t>
            </a:r>
            <a:r>
              <a:rPr lang="en-US" dirty="0"/>
              <a:t> (1982) or Baum (1978) for the low-Mach pedigree</a:t>
            </a:r>
          </a:p>
          <a:p>
            <a:pPr>
              <a:buFont typeface="Arial" charset="0"/>
              <a:buChar char="•"/>
            </a:pPr>
            <a:r>
              <a:rPr lang="en-US" dirty="0"/>
              <a:t> Number of Equations = (3+nDim) = Number of unknowns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05078" y="2910929"/>
                <a:ext cx="2919850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078" y="2910929"/>
                <a:ext cx="2919850" cy="490006"/>
              </a:xfrm>
              <a:prstGeom prst="rect">
                <a:avLst/>
              </a:prstGeom>
              <a:blipFill>
                <a:blip r:embed="rId2"/>
                <a:stretch>
                  <a:fillRect l="-2597" t="-2564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58757" y="2250134"/>
                <a:ext cx="136443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57" y="2250134"/>
                <a:ext cx="1364436" cy="490006"/>
              </a:xfrm>
              <a:prstGeom prst="rect">
                <a:avLst/>
              </a:prstGeom>
              <a:blipFill>
                <a:blip r:embed="rId3"/>
                <a:stretch>
                  <a:fillRect l="-5556" r="-1852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61852" y="3571724"/>
                <a:ext cx="2758246" cy="5004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852" y="3571724"/>
                <a:ext cx="2758246" cy="500458"/>
              </a:xfrm>
              <a:prstGeom prst="rect">
                <a:avLst/>
              </a:prstGeom>
              <a:blipFill>
                <a:blip r:embed="rId4"/>
                <a:stretch>
                  <a:fillRect l="-2752" t="-25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37942" y="4502442"/>
                <a:ext cx="731070" cy="3918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mr-I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𝑝𝑀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𝑅𝑇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42" y="4502442"/>
                <a:ext cx="731070" cy="391839"/>
              </a:xfrm>
              <a:prstGeom prst="rect">
                <a:avLst/>
              </a:prstGeom>
              <a:blipFill>
                <a:blip r:embed="rId5"/>
                <a:stretch>
                  <a:fillRect l="-11864" t="-312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58798" y="5220705"/>
                <a:ext cx="1292877" cy="3745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is-I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𝑜</m:t>
                            </m:r>
                          </m:sup>
                        </m:sSup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𝑑𝑇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798" y="5220705"/>
                <a:ext cx="1292877" cy="374590"/>
              </a:xfrm>
              <a:prstGeom prst="rect">
                <a:avLst/>
              </a:prstGeom>
              <a:blipFill>
                <a:blip r:embed="rId6"/>
                <a:stretch>
                  <a:fillRect l="-12621" t="-129032" b="-20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3"/>
          <p:cNvSpPr txBox="1">
            <a:spLocks/>
          </p:cNvSpPr>
          <p:nvPr/>
        </p:nvSpPr>
        <p:spPr>
          <a:xfrm>
            <a:off x="6506872" y="2013179"/>
            <a:ext cx="2783060" cy="4392922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DOF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Density, </a:t>
            </a:r>
            <a:r>
              <a:rPr lang="en-US" dirty="0">
                <a:latin typeface="symbol" charset="2"/>
              </a:rPr>
              <a:t>r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Pressure, p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Velocity,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lvl="1">
              <a:buFont typeface="Arial" charset="0"/>
              <a:buChar char="•"/>
            </a:pPr>
            <a:r>
              <a:rPr lang="en-US" dirty="0"/>
              <a:t>Total energy, E</a:t>
            </a:r>
          </a:p>
          <a:p>
            <a:pPr lvl="2">
              <a:buFont typeface="Arial" charset="0"/>
              <a:buChar char="•"/>
            </a:pPr>
            <a:r>
              <a:rPr lang="en-US" dirty="0"/>
              <a:t>Total enthalpy, H</a:t>
            </a:r>
          </a:p>
          <a:p>
            <a:pPr lvl="2">
              <a:buFont typeface="Arial" charset="0"/>
              <a:buChar char="•"/>
            </a:pPr>
            <a:r>
              <a:rPr lang="en-US" dirty="0"/>
              <a:t>Static enthalpy, h</a:t>
            </a:r>
          </a:p>
          <a:p>
            <a:pPr lvl="2">
              <a:buFont typeface="Arial" charset="0"/>
              <a:buChar char="•"/>
            </a:pPr>
            <a:r>
              <a:rPr lang="en-US" dirty="0"/>
              <a:t>Temperature, T</a:t>
            </a:r>
          </a:p>
          <a:p>
            <a:pPr>
              <a:buFont typeface="Arial" charset="0"/>
              <a:buChar char="•"/>
            </a:pPr>
            <a:r>
              <a:rPr lang="en-US" dirty="0"/>
              <a:t> Properties: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Viscosity, </a:t>
            </a:r>
            <a:r>
              <a:rPr lang="en-US" dirty="0">
                <a:latin typeface="symbol" charset="2"/>
              </a:rPr>
              <a:t>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Specific heat, </a:t>
            </a:r>
            <a:r>
              <a:rPr lang="en-US" dirty="0" err="1"/>
              <a:t>C</a:t>
            </a:r>
            <a:r>
              <a:rPr lang="en-US" baseline="-25000" dirty="0" err="1"/>
              <a:t>p</a:t>
            </a:r>
            <a:endParaRPr lang="en-US" baseline="-25000" dirty="0"/>
          </a:p>
          <a:p>
            <a:pPr lvl="1">
              <a:buFont typeface="Arial" charset="0"/>
              <a:buChar char="•"/>
            </a:pPr>
            <a:r>
              <a:rPr lang="en-US" dirty="0"/>
              <a:t>Thermal conductivity, </a:t>
            </a:r>
            <a:r>
              <a:rPr lang="en-US" dirty="0">
                <a:latin typeface="symbol" charset="2"/>
              </a:rPr>
              <a:t>l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Constitutive Relationships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Ideal gas law (+1)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Newtonian stress, </a:t>
            </a:r>
            <a:r>
              <a:rPr lang="en-US" dirty="0" err="1">
                <a:latin typeface="symbol" charset="2"/>
              </a:rPr>
              <a:t>t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pPr lvl="1">
              <a:buFont typeface="Arial" charset="0"/>
              <a:buChar char="•"/>
            </a:pPr>
            <a:r>
              <a:rPr lang="en-US" dirty="0"/>
              <a:t>Heat flux vector, q</a:t>
            </a:r>
            <a:endParaRPr lang="en-US" baseline="-25000" dirty="0"/>
          </a:p>
          <a:p>
            <a:pPr lvl="1">
              <a:buFont typeface="Arial" charset="0"/>
              <a:buChar char="•"/>
            </a:pPr>
            <a:r>
              <a:rPr lang="en-US" dirty="0"/>
              <a:t>Total enthalpy, H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Static enthalpy, h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dh/dT = Cp </a:t>
            </a:r>
          </a:p>
          <a:p>
            <a:pPr lvl="1">
              <a:buFont typeface="Arial" charset="0"/>
              <a:buChar char="•"/>
            </a:pPr>
            <a:endParaRPr lang="en-US" dirty="0">
              <a:latin typeface="symbol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26029" y="5205830"/>
                <a:ext cx="1015084" cy="4043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num>
                      <m:den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029" y="5205830"/>
                <a:ext cx="1015084" cy="404341"/>
              </a:xfrm>
              <a:prstGeom prst="rect">
                <a:avLst/>
              </a:prstGeom>
              <a:blipFill>
                <a:blip r:embed="rId7"/>
                <a:stretch>
                  <a:fillRect l="-7407" t="-6061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490526" y="5212434"/>
                <a:ext cx="1218860" cy="391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526" y="5212434"/>
                <a:ext cx="1218860" cy="391133"/>
              </a:xfrm>
              <a:prstGeom prst="rect">
                <a:avLst/>
              </a:prstGeom>
              <a:blipFill>
                <a:blip r:embed="rId8"/>
                <a:stretch>
                  <a:fillRect l="-6250"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55463" y="4443676"/>
                <a:ext cx="2878183" cy="509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μ</m:t>
                    </m:r>
                    <m:d>
                      <m:dPr>
                        <m:ctrlPr>
                          <a:rPr lang="mr-IN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lang="el-G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μ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463" y="4443676"/>
                <a:ext cx="2878183" cy="509370"/>
              </a:xfrm>
              <a:prstGeom prst="rect">
                <a:avLst/>
              </a:prstGeom>
              <a:blipFill>
                <a:blip r:embed="rId9"/>
                <a:stretch>
                  <a:fillRect l="-1754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820098" y="4462720"/>
                <a:ext cx="1079400" cy="471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λ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098" y="4462720"/>
                <a:ext cx="1079400" cy="471283"/>
              </a:xfrm>
              <a:prstGeom prst="rect">
                <a:avLst/>
              </a:prstGeom>
              <a:blipFill>
                <a:blip r:embed="rId10"/>
                <a:stretch>
                  <a:fillRect l="-8140" t="-2632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/>
          <p:cNvSpPr/>
          <p:nvPr/>
        </p:nvSpPr>
        <p:spPr>
          <a:xfrm>
            <a:off x="4820098" y="2349661"/>
            <a:ext cx="631577" cy="17225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51675" y="2978355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2+nDim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11157" y="4174465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402849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Dimensionless 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5169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Nondimensionalization is via a characteristic velocity and length scale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Note, as the Mach number approaches zero, the viscous work and kinetic energy terms become negligible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the momentum equation notes a singular due to the pressure gradient term</a:t>
            </a:r>
          </a:p>
          <a:p>
            <a:pPr>
              <a:buFont typeface="Arial" charset="0"/>
              <a:buChar char="•"/>
            </a:pPr>
            <a:r>
              <a:rPr lang="en-US" dirty="0"/>
              <a:t> Conclusions: In the limit of zero Mach number, the momentum equation is not well defined and, in fact, singular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42000" y="2540539"/>
                <a:ext cx="3146755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=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000" y="2540539"/>
                <a:ext cx="3146755" cy="490006"/>
              </a:xfrm>
              <a:prstGeom prst="rect">
                <a:avLst/>
              </a:prstGeom>
              <a:blipFill rotWithShape="0">
                <a:blip r:embed="rId3"/>
                <a:stretch>
                  <a:fillRect l="-1938" t="-63750" b="-7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92648" y="1879744"/>
                <a:ext cx="1445458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648" y="1879744"/>
                <a:ext cx="1445458" cy="490006"/>
              </a:xfrm>
              <a:prstGeom prst="rect">
                <a:avLst/>
              </a:prstGeom>
              <a:blipFill rotWithShape="0">
                <a:blip r:embed="rId4"/>
                <a:stretch>
                  <a:fillRect l="-4641" t="-1235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0967" y="3201334"/>
                <a:ext cx="7488820" cy="509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acc>
                              <m:accPr>
                                <m:chr m:val="̅"/>
                                <m:ctrlPr>
                                  <a:rPr lang="mr-I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acc>
                              <m:accPr>
                                <m:chr m:val="̅"/>
                                <m:ctrlPr>
                                  <a:rPr lang="mr-I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67" y="3201334"/>
                <a:ext cx="7488820" cy="509370"/>
              </a:xfrm>
              <a:prstGeom prst="rect">
                <a:avLst/>
              </a:prstGeom>
              <a:blipFill rotWithShape="0">
                <a:blip r:embed="rId5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69031" y="3945178"/>
                <a:ext cx="1214008" cy="427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031" y="3945178"/>
                <a:ext cx="1214008" cy="427040"/>
              </a:xfrm>
              <a:prstGeom prst="rect">
                <a:avLst/>
              </a:prstGeom>
              <a:blipFill rotWithShape="0">
                <a:blip r:embed="rId6"/>
                <a:stretch>
                  <a:fillRect l="-6533" t="-7143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692648" y="3936714"/>
                <a:ext cx="1214008" cy="443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648" y="3936714"/>
                <a:ext cx="1214008" cy="443968"/>
              </a:xfrm>
              <a:prstGeom prst="rect">
                <a:avLst/>
              </a:prstGeom>
              <a:blipFill rotWithShape="0">
                <a:blip r:embed="rId7"/>
                <a:stretch>
                  <a:fillRect l="-6533" t="-2740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19212" y="3876858"/>
                <a:ext cx="1660321" cy="56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∞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𝛾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𝑅𝑇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∞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212" y="3876858"/>
                <a:ext cx="1660321" cy="563680"/>
              </a:xfrm>
              <a:prstGeom prst="rect">
                <a:avLst/>
              </a:prstGeom>
              <a:blipFill rotWithShape="0">
                <a:blip r:embed="rId8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994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Dimensionless 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5169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Nondimensionalization is via a characteristic velocity and length scale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Note, as the Mach number approaches zero, the </a:t>
            </a:r>
            <a:r>
              <a:rPr lang="en-US" dirty="0">
                <a:solidFill>
                  <a:srgbClr val="C00000"/>
                </a:solidFill>
              </a:rPr>
              <a:t>viscous work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kinetic energy </a:t>
            </a:r>
            <a:r>
              <a:rPr lang="en-US" dirty="0"/>
              <a:t>terms become negligible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the momentum equation notes a singular due to the pressure gradient term</a:t>
            </a:r>
          </a:p>
          <a:p>
            <a:pPr>
              <a:buFont typeface="Arial" charset="0"/>
              <a:buChar char="•"/>
            </a:pPr>
            <a:r>
              <a:rPr lang="en-US" dirty="0"/>
              <a:t> Conclusions: In the limit of zero Mach number, the momentum equation is not well defined and, in fact, singular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42000" y="2540539"/>
                <a:ext cx="3146755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=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000" y="2540539"/>
                <a:ext cx="3146755" cy="490006"/>
              </a:xfrm>
              <a:prstGeom prst="rect">
                <a:avLst/>
              </a:prstGeom>
              <a:blipFill>
                <a:blip r:embed="rId2"/>
                <a:stretch>
                  <a:fillRect l="-2008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92648" y="1879744"/>
                <a:ext cx="1445458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648" y="1879744"/>
                <a:ext cx="1445458" cy="490006"/>
              </a:xfrm>
              <a:prstGeom prst="rect">
                <a:avLst/>
              </a:prstGeom>
              <a:blipFill>
                <a:blip r:embed="rId3"/>
                <a:stretch>
                  <a:fillRect l="-434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0967" y="3201334"/>
                <a:ext cx="7488820" cy="509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acc>
                              <m:accPr>
                                <m:chr m:val="̅"/>
                                <m:ctrlPr>
                                  <a:rPr lang="mr-I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acc>
                              <m:accPr>
                                <m:chr m:val="̅"/>
                                <m:ctrlPr>
                                  <a:rPr lang="mr-I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67" y="3201334"/>
                <a:ext cx="7488820" cy="509370"/>
              </a:xfrm>
              <a:prstGeom prst="rect">
                <a:avLst/>
              </a:prstGeom>
              <a:blipFill>
                <a:blip r:embed="rId4"/>
                <a:stretch>
                  <a:fillRect l="-846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69031" y="3945178"/>
                <a:ext cx="1214008" cy="427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031" y="3945178"/>
                <a:ext cx="1214008" cy="427040"/>
              </a:xfrm>
              <a:prstGeom prst="rect">
                <a:avLst/>
              </a:prstGeom>
              <a:blipFill>
                <a:blip r:embed="rId5"/>
                <a:stretch>
                  <a:fillRect l="-729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692648" y="3936714"/>
                <a:ext cx="1214008" cy="443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648" y="3936714"/>
                <a:ext cx="1214008" cy="443968"/>
              </a:xfrm>
              <a:prstGeom prst="rect">
                <a:avLst/>
              </a:prstGeom>
              <a:blipFill>
                <a:blip r:embed="rId6"/>
                <a:stretch>
                  <a:fillRect l="-6186" t="-2778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19212" y="3876858"/>
                <a:ext cx="1660321" cy="56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∞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𝛾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𝑅𝑇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∞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212" y="3876858"/>
                <a:ext cx="1660321" cy="563680"/>
              </a:xfrm>
              <a:prstGeom prst="rect">
                <a:avLst/>
              </a:prstGeom>
              <a:blipFill>
                <a:blip r:embed="rId7"/>
                <a:stretch>
                  <a:fillRect l="-53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A3BE32AB-C021-A54E-A32B-836CFAFC39F1}"/>
              </a:ext>
            </a:extLst>
          </p:cNvPr>
          <p:cNvSpPr/>
          <p:nvPr/>
        </p:nvSpPr>
        <p:spPr>
          <a:xfrm>
            <a:off x="5645326" y="3147297"/>
            <a:ext cx="686857" cy="680159"/>
          </a:xfrm>
          <a:prstGeom prst="ellipse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6714F4-5D4F-C346-BFB7-8828C674E676}"/>
              </a:ext>
            </a:extLst>
          </p:cNvPr>
          <p:cNvSpPr/>
          <p:nvPr/>
        </p:nvSpPr>
        <p:spPr>
          <a:xfrm>
            <a:off x="4132210" y="3136407"/>
            <a:ext cx="686857" cy="680159"/>
          </a:xfrm>
          <a:prstGeom prst="ellipse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6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5769328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To explore the singularity, write each DOF as an asymptotic series: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The resulting zeroth-order equations are as follows: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In order for the zeroth-order momentum equation to be well conditioned in the limit of zero Mach number,          must be spatially zero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o</a:t>
                </a:r>
                <a:r>
                  <a:rPr lang="en-US" dirty="0"/>
                  <a:t> is a constant-in-space, possibly variable-in-time thermodynamic pressure,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p</a:t>
                </a:r>
                <a:r>
                  <a:rPr lang="en-US" baseline="-25000" dirty="0"/>
                  <a:t>1</a:t>
                </a:r>
                <a:r>
                  <a:rPr lang="en-US" dirty="0"/>
                  <a:t> is the variable is space pressure, which is also known as the “motion pressure”,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Recall, this is simply a perturbation about the full thermodynamic pressure,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5769328"/>
              </a:xfrm>
              <a:blipFill>
                <a:blip r:embed="rId2"/>
                <a:stretch>
                  <a:fillRect l="-1681" t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of the Pressure Singularity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97063" y="1833190"/>
                <a:ext cx="33324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:r>
                  <a:rPr lang="mr-IN" dirty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063" y="1833190"/>
                <a:ext cx="3332405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377" t="-31111" b="-4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97062" y="2700608"/>
                <a:ext cx="33324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:r>
                  <a:rPr lang="mr-IN" dirty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062" y="2700608"/>
                <a:ext cx="3332405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377" t="-31111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397062" y="2259301"/>
                <a:ext cx="3332405" cy="303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𝑜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:r>
                  <a:rPr lang="mr-IN" dirty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062" y="2259301"/>
                <a:ext cx="3332405" cy="303353"/>
              </a:xfrm>
              <a:prstGeom prst="rect">
                <a:avLst/>
              </a:prstGeom>
              <a:blipFill rotWithShape="0">
                <a:blip r:embed="rId5"/>
                <a:stretch>
                  <a:fillRect l="-1645" t="-26531" b="-38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04035" y="3418587"/>
                <a:ext cx="1727174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035" y="3418587"/>
                <a:ext cx="1727174" cy="490006"/>
              </a:xfrm>
              <a:prstGeom prst="rect">
                <a:avLst/>
              </a:prstGeom>
              <a:blipFill rotWithShape="0">
                <a:blip r:embed="rId6"/>
                <a:stretch>
                  <a:fillRect l="-3887" t="-2500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403892" y="4080702"/>
                <a:ext cx="4927460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892" y="4080702"/>
                <a:ext cx="4927460" cy="490006"/>
              </a:xfrm>
              <a:prstGeom prst="rect">
                <a:avLst/>
              </a:prstGeom>
              <a:blipFill rotWithShape="0">
                <a:blip r:embed="rId7"/>
                <a:stretch>
                  <a:fillRect l="-1236" t="-62963" b="-75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764827" y="4742818"/>
                <a:ext cx="4205590" cy="5088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827" y="4742818"/>
                <a:ext cx="4205590" cy="508857"/>
              </a:xfrm>
              <a:prstGeom prst="rect">
                <a:avLst/>
              </a:prstGeom>
              <a:blipFill rotWithShape="0">
                <a:blip r:embed="rId8"/>
                <a:stretch>
                  <a:fillRect l="-145"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142795" y="5440032"/>
                <a:ext cx="619529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lang="mr-IN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795" y="5440032"/>
                <a:ext cx="619529" cy="66588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628907" y="5911248"/>
                <a:ext cx="4746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907" y="5911248"/>
                <a:ext cx="474682" cy="369332"/>
              </a:xfrm>
              <a:prstGeom prst="rect">
                <a:avLst/>
              </a:prstGeom>
              <a:blipFill>
                <a:blip r:embed="rId10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965639" y="6290586"/>
                <a:ext cx="5564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639" y="6290586"/>
                <a:ext cx="556434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143FDC-9F75-0745-95BD-C4C3DEC3AFC5}"/>
              </a:ext>
            </a:extLst>
          </p:cNvPr>
          <p:cNvCxnSpPr>
            <a:cxnSpLocks/>
          </p:cNvCxnSpPr>
          <p:nvPr/>
        </p:nvCxnSpPr>
        <p:spPr>
          <a:xfrm>
            <a:off x="7866249" y="4293709"/>
            <a:ext cx="0" cy="161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912AEC-5028-864D-910A-98693EFC9590}"/>
              </a:ext>
            </a:extLst>
          </p:cNvPr>
          <p:cNvCxnSpPr>
            <a:cxnSpLocks/>
          </p:cNvCxnSpPr>
          <p:nvPr/>
        </p:nvCxnSpPr>
        <p:spPr>
          <a:xfrm>
            <a:off x="8295120" y="4293709"/>
            <a:ext cx="0" cy="1996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CF907BC-072D-DC48-8D14-B5C2216C12FB}"/>
              </a:ext>
            </a:extLst>
          </p:cNvPr>
          <p:cNvSpPr txBox="1"/>
          <p:nvPr/>
        </p:nvSpPr>
        <p:spPr>
          <a:xfrm>
            <a:off x="6718366" y="3924377"/>
            <a:ext cx="242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in EOS/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8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low-Mach Number Equation Set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601630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In dimensional form, the low-Mach system is as follows: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Ramifications?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We have effectively filtered out the acoustics, i.e., the wave speed is infinitely fast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Continuity is met over any finite length instantly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DOF/Equation system is: </a:t>
            </a:r>
            <a:r>
              <a:rPr lang="en-US" dirty="0">
                <a:latin typeface="symbol" charset="2"/>
              </a:rPr>
              <a:t>r</a:t>
            </a:r>
            <a:r>
              <a:rPr lang="en-US" dirty="0"/>
              <a:t>, p</a:t>
            </a:r>
            <a:r>
              <a:rPr lang="en-US" baseline="30000" dirty="0"/>
              <a:t>m</a:t>
            </a:r>
            <a:r>
              <a:rPr lang="en-US" dirty="0"/>
              <a:t>,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, h; </a:t>
            </a:r>
            <a:r>
              <a:rPr lang="en-US" dirty="0" err="1"/>
              <a:t>p</a:t>
            </a:r>
            <a:r>
              <a:rPr lang="en-US" baseline="30000" dirty="0" err="1"/>
              <a:t>t</a:t>
            </a:r>
            <a:r>
              <a:rPr lang="en-US" dirty="0"/>
              <a:t> is a constant for an open domain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In practice, a functional form for the motion pressure is derived:</a:t>
            </a:r>
          </a:p>
          <a:p>
            <a:pPr marL="150865" lvl="1" indent="0">
              <a:buNone/>
            </a:pPr>
            <a:r>
              <a:rPr lang="en-US" dirty="0"/>
              <a:t>					     - or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985161" y="2317250"/>
                <a:ext cx="312079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</m:s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161" y="2317250"/>
                <a:ext cx="3120796" cy="490006"/>
              </a:xfrm>
              <a:prstGeom prst="rect">
                <a:avLst/>
              </a:prstGeom>
              <a:blipFill rotWithShape="0">
                <a:blip r:embed="rId2"/>
                <a:stretch>
                  <a:fillRect l="-2734" t="-3704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538840" y="1740845"/>
                <a:ext cx="136443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840" y="1740845"/>
                <a:ext cx="1364436" cy="490006"/>
              </a:xfrm>
              <a:prstGeom prst="rect">
                <a:avLst/>
              </a:prstGeom>
              <a:blipFill rotWithShape="0">
                <a:blip r:embed="rId3"/>
                <a:stretch>
                  <a:fillRect l="-5804" t="-2500" r="-2679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841935" y="2923535"/>
                <a:ext cx="2758246" cy="4994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935" y="2923535"/>
                <a:ext cx="2758246" cy="4994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215795" y="3490261"/>
                <a:ext cx="731070" cy="4339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mr-IN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𝑅𝑇</m:t>
                        </m:r>
                      </m:den>
                    </m:f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795" y="3490261"/>
                <a:ext cx="731070" cy="433965"/>
              </a:xfrm>
              <a:prstGeom prst="rect">
                <a:avLst/>
              </a:prstGeom>
              <a:blipFill rotWithShape="0">
                <a:blip r:embed="rId5"/>
                <a:stretch>
                  <a:fillRect l="-833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164078" y="4059998"/>
                <a:ext cx="1292877" cy="3745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is-I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𝑜</m:t>
                            </m:r>
                          </m:sup>
                        </m:sSup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𝑑𝑇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078" y="4059998"/>
                <a:ext cx="1292877" cy="374590"/>
              </a:xfrm>
              <a:prstGeom prst="rect">
                <a:avLst/>
              </a:prstGeom>
              <a:blipFill rotWithShape="0">
                <a:blip r:embed="rId6"/>
                <a:stretch>
                  <a:fillRect l="-14151" t="-144262" b="-2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233316" y="3452558"/>
                <a:ext cx="2878183" cy="509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μ</m:t>
                    </m:r>
                    <m:d>
                      <m:dPr>
                        <m:ctrlPr>
                          <a:rPr lang="mr-IN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lang="el-G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μ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316" y="3452558"/>
                <a:ext cx="2878183" cy="509370"/>
              </a:xfrm>
              <a:prstGeom prst="rect">
                <a:avLst/>
              </a:prstGeom>
              <a:blipFill rotWithShape="0">
                <a:blip r:embed="rId7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903981" y="4011652"/>
                <a:ext cx="1079400" cy="471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λ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981" y="4011652"/>
                <a:ext cx="1079400" cy="471283"/>
              </a:xfrm>
              <a:prstGeom prst="rect">
                <a:avLst/>
              </a:prstGeom>
              <a:blipFill rotWithShape="0">
                <a:blip r:embed="rId8"/>
                <a:stretch>
                  <a:fillRect l="-7345" t="-389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 Placeholder 3"/>
          <p:cNvSpPr txBox="1">
            <a:spLocks/>
          </p:cNvSpPr>
          <p:nvPr/>
        </p:nvSpPr>
        <p:spPr>
          <a:xfrm>
            <a:off x="6506872" y="2013179"/>
            <a:ext cx="2783060" cy="4392922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DOF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Density, </a:t>
            </a:r>
            <a:r>
              <a:rPr lang="en-US" dirty="0">
                <a:latin typeface="symbol" charset="2"/>
              </a:rPr>
              <a:t>r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Pressure, p</a:t>
            </a:r>
            <a:r>
              <a:rPr lang="en-US" baseline="30000" dirty="0"/>
              <a:t>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Velocity,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lvl="1">
              <a:buFont typeface="Arial" charset="0"/>
              <a:buChar char="•"/>
            </a:pPr>
            <a:r>
              <a:rPr lang="en-US" dirty="0"/>
              <a:t>Total energy, E</a:t>
            </a:r>
          </a:p>
          <a:p>
            <a:pPr lvl="2">
              <a:buFont typeface="Arial" charset="0"/>
              <a:buChar char="•"/>
            </a:pPr>
            <a:r>
              <a:rPr lang="en-US" dirty="0"/>
              <a:t>Total enthalpy, H</a:t>
            </a:r>
          </a:p>
          <a:p>
            <a:pPr lvl="2">
              <a:buFont typeface="Arial" charset="0"/>
              <a:buChar char="•"/>
            </a:pPr>
            <a:r>
              <a:rPr lang="en-US" dirty="0"/>
              <a:t>Static enthalpy, h</a:t>
            </a:r>
          </a:p>
          <a:p>
            <a:pPr lvl="2">
              <a:buFont typeface="Arial" charset="0"/>
              <a:buChar char="•"/>
            </a:pPr>
            <a:r>
              <a:rPr lang="en-US" dirty="0"/>
              <a:t>Temperature, T</a:t>
            </a:r>
          </a:p>
          <a:p>
            <a:pPr>
              <a:buFont typeface="Arial" charset="0"/>
              <a:buChar char="•"/>
            </a:pPr>
            <a:r>
              <a:rPr lang="en-US" dirty="0"/>
              <a:t> Properties: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Viscosity, </a:t>
            </a:r>
            <a:r>
              <a:rPr lang="en-US" dirty="0">
                <a:latin typeface="symbol" charset="2"/>
              </a:rPr>
              <a:t>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Specific heat, </a:t>
            </a:r>
            <a:r>
              <a:rPr lang="en-US" dirty="0" err="1"/>
              <a:t>C</a:t>
            </a:r>
            <a:r>
              <a:rPr lang="en-US" baseline="-25000" dirty="0" err="1"/>
              <a:t>p</a:t>
            </a:r>
            <a:endParaRPr lang="en-US" baseline="-25000" dirty="0"/>
          </a:p>
          <a:p>
            <a:pPr lvl="1">
              <a:buFont typeface="Arial" charset="0"/>
              <a:buChar char="•"/>
            </a:pPr>
            <a:r>
              <a:rPr lang="en-US" dirty="0"/>
              <a:t>Thermal conductivity, </a:t>
            </a:r>
            <a:r>
              <a:rPr lang="en-US" dirty="0">
                <a:latin typeface="symbol" charset="2"/>
              </a:rPr>
              <a:t>l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Constitutive Relationships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Ideal gas law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Newtonian stress, </a:t>
            </a:r>
            <a:r>
              <a:rPr lang="en-US" dirty="0" err="1">
                <a:latin typeface="symbol" charset="2"/>
              </a:rPr>
              <a:t>t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pPr lvl="1">
              <a:buFont typeface="Arial" charset="0"/>
              <a:buChar char="•"/>
            </a:pPr>
            <a:r>
              <a:rPr lang="en-US" dirty="0"/>
              <a:t>Heat flux vector, q</a:t>
            </a:r>
            <a:endParaRPr lang="en-US" baseline="-25000" dirty="0"/>
          </a:p>
          <a:p>
            <a:pPr lvl="1">
              <a:buFont typeface="Arial" charset="0"/>
              <a:buChar char="•"/>
            </a:pPr>
            <a:r>
              <a:rPr lang="en-US" dirty="0"/>
              <a:t>Total enthalpy, H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Static enthalpy, h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CpdT</a:t>
            </a:r>
            <a:r>
              <a:rPr lang="en-US" dirty="0"/>
              <a:t> </a:t>
            </a:r>
          </a:p>
          <a:p>
            <a:pPr lvl="1">
              <a:buFont typeface="Arial" charset="0"/>
              <a:buChar char="•"/>
            </a:pPr>
            <a:endParaRPr lang="en-US" dirty="0">
              <a:latin typeface="symbol" charset="2"/>
            </a:endParaRPr>
          </a:p>
        </p:txBody>
      </p:sp>
      <p:sp>
        <p:nvSpPr>
          <p:cNvPr id="28" name="Right Brace 27"/>
          <p:cNvSpPr/>
          <p:nvPr/>
        </p:nvSpPr>
        <p:spPr>
          <a:xfrm>
            <a:off x="4820098" y="1770923"/>
            <a:ext cx="631577" cy="17225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451675" y="2399617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2+nDim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320217" y="6360409"/>
                <a:ext cx="3136738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p>
                    </m:sSup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217" y="6360409"/>
                <a:ext cx="3136738" cy="490006"/>
              </a:xfrm>
              <a:prstGeom prst="rect">
                <a:avLst/>
              </a:prstGeom>
              <a:blipFill rotWithShape="0">
                <a:blip r:embed="rId9"/>
                <a:stretch>
                  <a:fillRect l="-2724" t="-1235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4874462" y="6245247"/>
                <a:ext cx="1794274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𝜕𝜌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+…)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462" y="6245247"/>
                <a:ext cx="1794274" cy="66588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6506872" y="6210468"/>
            <a:ext cx="2611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Pressure Poisson Equation </a:t>
            </a:r>
          </a:p>
          <a:p>
            <a:pPr algn="ctr"/>
            <a:r>
              <a:rPr lang="en-US" sz="1600" dirty="0"/>
              <a:t>(PPE)</a:t>
            </a:r>
          </a:p>
        </p:txBody>
      </p:sp>
    </p:spTree>
    <p:extLst>
      <p:ext uri="{BB962C8B-B14F-4D97-AF65-F5344CB8AC3E}">
        <p14:creationId xmlns:p14="http://schemas.microsoft.com/office/powerpoint/2010/main" val="202252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601630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Large domain, one door, one “exit”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292671-16DC-0146-94EA-5FDCF9FF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21" y="2234131"/>
            <a:ext cx="6255158" cy="35195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EDEB65-0646-F342-AE60-A0327CED7CC1}"/>
              </a:ext>
            </a:extLst>
          </p:cNvPr>
          <p:cNvSpPr txBox="1"/>
          <p:nvPr/>
        </p:nvSpPr>
        <p:spPr>
          <a:xfrm>
            <a:off x="1654629" y="6357257"/>
            <a:ext cx="1755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Maples Pavilion</a:t>
            </a:r>
          </a:p>
        </p:txBody>
      </p:sp>
    </p:spTree>
    <p:extLst>
      <p:ext uri="{BB962C8B-B14F-4D97-AF65-F5344CB8AC3E}">
        <p14:creationId xmlns:p14="http://schemas.microsoft.com/office/powerpoint/2010/main" val="486141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601630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Large domain, one door, one “exit”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95B008-D057-0B45-AEB7-1F0EAC36B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7" y="1938564"/>
            <a:ext cx="1155700" cy="1739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7BB03A-96D5-6744-A6A3-8A48A175D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421" y="2234131"/>
            <a:ext cx="6255158" cy="351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93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Input File Walk Through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Typical Questions Fielded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EBVC Input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Input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81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2291A47-8C15-9F42-AE20-96541987F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21" y="2234131"/>
            <a:ext cx="6255158" cy="35195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601630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Large domain, one door, one “exit”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9C0D7B-787C-744A-9000-E86F0841D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601" y="4043472"/>
            <a:ext cx="3898900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95B008-D057-0B45-AEB7-1F0EAC36B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7" y="1938564"/>
            <a:ext cx="11557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67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601630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Large domain, one door, one “exit” 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CB653-5A67-3546-9B8B-1DA005412D62}"/>
              </a:ext>
            </a:extLst>
          </p:cNvPr>
          <p:cNvSpPr/>
          <p:nvPr/>
        </p:nvSpPr>
        <p:spPr>
          <a:xfrm>
            <a:off x="1345329" y="2525486"/>
            <a:ext cx="6085115" cy="34072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D1628F-EADC-B14D-A4F9-892133FAAFE8}"/>
              </a:ext>
            </a:extLst>
          </p:cNvPr>
          <p:cNvCxnSpPr/>
          <p:nvPr/>
        </p:nvCxnSpPr>
        <p:spPr>
          <a:xfrm>
            <a:off x="1345329" y="4876800"/>
            <a:ext cx="0" cy="1055914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798233-11A0-3148-BCB9-176722709493}"/>
              </a:ext>
            </a:extLst>
          </p:cNvPr>
          <p:cNvCxnSpPr/>
          <p:nvPr/>
        </p:nvCxnSpPr>
        <p:spPr>
          <a:xfrm>
            <a:off x="7436830" y="5747660"/>
            <a:ext cx="0" cy="18288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490B1C-9565-634E-BB69-94EB57CF18F8}"/>
              </a:ext>
            </a:extLst>
          </p:cNvPr>
          <p:cNvCxnSpPr>
            <a:cxnSpLocks/>
          </p:cNvCxnSpPr>
          <p:nvPr/>
        </p:nvCxnSpPr>
        <p:spPr>
          <a:xfrm>
            <a:off x="344290" y="4920342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32A25A-8A75-BD4F-BCE7-D1B396314F0C}"/>
              </a:ext>
            </a:extLst>
          </p:cNvPr>
          <p:cNvCxnSpPr>
            <a:cxnSpLocks/>
          </p:cNvCxnSpPr>
          <p:nvPr/>
        </p:nvCxnSpPr>
        <p:spPr>
          <a:xfrm>
            <a:off x="344290" y="5113673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E1F07A-3487-CE4A-908A-A048147E370C}"/>
              </a:ext>
            </a:extLst>
          </p:cNvPr>
          <p:cNvCxnSpPr>
            <a:cxnSpLocks/>
          </p:cNvCxnSpPr>
          <p:nvPr/>
        </p:nvCxnSpPr>
        <p:spPr>
          <a:xfrm>
            <a:off x="344290" y="5307004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2A33C0-B4EE-CA4A-BF95-315247FD1270}"/>
              </a:ext>
            </a:extLst>
          </p:cNvPr>
          <p:cNvCxnSpPr>
            <a:cxnSpLocks/>
          </p:cNvCxnSpPr>
          <p:nvPr/>
        </p:nvCxnSpPr>
        <p:spPr>
          <a:xfrm>
            <a:off x="344290" y="5500335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51BD8B-5E09-6441-AD03-35AA96BDE522}"/>
              </a:ext>
            </a:extLst>
          </p:cNvPr>
          <p:cNvCxnSpPr>
            <a:cxnSpLocks/>
          </p:cNvCxnSpPr>
          <p:nvPr/>
        </p:nvCxnSpPr>
        <p:spPr>
          <a:xfrm>
            <a:off x="344290" y="5693666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0020263-DB9D-C94A-BEF7-2C3830BF2949}"/>
              </a:ext>
            </a:extLst>
          </p:cNvPr>
          <p:cNvCxnSpPr>
            <a:cxnSpLocks/>
          </p:cNvCxnSpPr>
          <p:nvPr/>
        </p:nvCxnSpPr>
        <p:spPr>
          <a:xfrm>
            <a:off x="344290" y="5886996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33619B5-D72B-024E-80E2-859BBDD7C116}"/>
              </a:ext>
            </a:extLst>
          </p:cNvPr>
          <p:cNvSpPr txBox="1"/>
          <p:nvPr/>
        </p:nvSpPr>
        <p:spPr>
          <a:xfrm>
            <a:off x="250371" y="456111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Inflow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59841F-2024-574A-AFDA-B831EA281CD7}"/>
              </a:ext>
            </a:extLst>
          </p:cNvPr>
          <p:cNvCxnSpPr>
            <a:cxnSpLocks/>
          </p:cNvCxnSpPr>
          <p:nvPr/>
        </p:nvCxnSpPr>
        <p:spPr>
          <a:xfrm>
            <a:off x="7517966" y="5777701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569C0D5-7698-7E41-B578-7DBD0ABBB691}"/>
              </a:ext>
            </a:extLst>
          </p:cNvPr>
          <p:cNvCxnSpPr>
            <a:cxnSpLocks/>
          </p:cNvCxnSpPr>
          <p:nvPr/>
        </p:nvCxnSpPr>
        <p:spPr>
          <a:xfrm>
            <a:off x="7517966" y="5916602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86C25DF-DFF2-9D47-AC25-8C6100A1DC8D}"/>
              </a:ext>
            </a:extLst>
          </p:cNvPr>
          <p:cNvSpPr txBox="1"/>
          <p:nvPr/>
        </p:nvSpPr>
        <p:spPr>
          <a:xfrm>
            <a:off x="7470078" y="533891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Outflow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04B82B-7507-8A46-96C7-3915319A8208}"/>
              </a:ext>
            </a:extLst>
          </p:cNvPr>
          <p:cNvSpPr txBox="1"/>
          <p:nvPr/>
        </p:nvSpPr>
        <p:spPr>
          <a:xfrm>
            <a:off x="3657600" y="6237514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E698F9-08D2-B44A-8E7E-C477DF06D8C2}"/>
              </a:ext>
            </a:extLst>
          </p:cNvPr>
          <p:cNvSpPr txBox="1"/>
          <p:nvPr/>
        </p:nvSpPr>
        <p:spPr>
          <a:xfrm>
            <a:off x="3712967" y="2055829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98C5BDD-E50C-A440-B614-E3E641A95276}"/>
                  </a:ext>
                </a:extLst>
              </p:cNvPr>
              <p:cNvSpPr txBox="1"/>
              <p:nvPr/>
            </p:nvSpPr>
            <p:spPr>
              <a:xfrm>
                <a:off x="2426704" y="3500475"/>
                <a:ext cx="839011" cy="612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98C5BDD-E50C-A440-B614-E3E641A95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704" y="3500475"/>
                <a:ext cx="839011" cy="612796"/>
              </a:xfrm>
              <a:prstGeom prst="rect">
                <a:avLst/>
              </a:prstGeom>
              <a:blipFill>
                <a:blip r:embed="rId2"/>
                <a:stretch>
                  <a:fillRect l="-5970" r="-447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018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601630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Large domain, one door, one “exit” 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CB653-5A67-3546-9B8B-1DA005412D62}"/>
              </a:ext>
            </a:extLst>
          </p:cNvPr>
          <p:cNvSpPr/>
          <p:nvPr/>
        </p:nvSpPr>
        <p:spPr>
          <a:xfrm>
            <a:off x="1345329" y="2525486"/>
            <a:ext cx="6085115" cy="34072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D1628F-EADC-B14D-A4F9-892133FAAFE8}"/>
              </a:ext>
            </a:extLst>
          </p:cNvPr>
          <p:cNvCxnSpPr/>
          <p:nvPr/>
        </p:nvCxnSpPr>
        <p:spPr>
          <a:xfrm>
            <a:off x="1345329" y="4876800"/>
            <a:ext cx="0" cy="1055914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798233-11A0-3148-BCB9-176722709493}"/>
              </a:ext>
            </a:extLst>
          </p:cNvPr>
          <p:cNvCxnSpPr/>
          <p:nvPr/>
        </p:nvCxnSpPr>
        <p:spPr>
          <a:xfrm>
            <a:off x="7436830" y="5747660"/>
            <a:ext cx="0" cy="18288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490B1C-9565-634E-BB69-94EB57CF18F8}"/>
              </a:ext>
            </a:extLst>
          </p:cNvPr>
          <p:cNvCxnSpPr>
            <a:cxnSpLocks/>
          </p:cNvCxnSpPr>
          <p:nvPr/>
        </p:nvCxnSpPr>
        <p:spPr>
          <a:xfrm>
            <a:off x="344290" y="4920342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32A25A-8A75-BD4F-BCE7-D1B396314F0C}"/>
              </a:ext>
            </a:extLst>
          </p:cNvPr>
          <p:cNvCxnSpPr>
            <a:cxnSpLocks/>
          </p:cNvCxnSpPr>
          <p:nvPr/>
        </p:nvCxnSpPr>
        <p:spPr>
          <a:xfrm>
            <a:off x="344290" y="5113673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E1F07A-3487-CE4A-908A-A048147E370C}"/>
              </a:ext>
            </a:extLst>
          </p:cNvPr>
          <p:cNvCxnSpPr>
            <a:cxnSpLocks/>
          </p:cNvCxnSpPr>
          <p:nvPr/>
        </p:nvCxnSpPr>
        <p:spPr>
          <a:xfrm>
            <a:off x="344290" y="5307004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2A33C0-B4EE-CA4A-BF95-315247FD1270}"/>
              </a:ext>
            </a:extLst>
          </p:cNvPr>
          <p:cNvCxnSpPr>
            <a:cxnSpLocks/>
          </p:cNvCxnSpPr>
          <p:nvPr/>
        </p:nvCxnSpPr>
        <p:spPr>
          <a:xfrm>
            <a:off x="344290" y="5500335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51BD8B-5E09-6441-AD03-35AA96BDE522}"/>
              </a:ext>
            </a:extLst>
          </p:cNvPr>
          <p:cNvCxnSpPr>
            <a:cxnSpLocks/>
          </p:cNvCxnSpPr>
          <p:nvPr/>
        </p:nvCxnSpPr>
        <p:spPr>
          <a:xfrm>
            <a:off x="344290" y="5693666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0020263-DB9D-C94A-BEF7-2C3830BF2949}"/>
              </a:ext>
            </a:extLst>
          </p:cNvPr>
          <p:cNvCxnSpPr>
            <a:cxnSpLocks/>
          </p:cNvCxnSpPr>
          <p:nvPr/>
        </p:nvCxnSpPr>
        <p:spPr>
          <a:xfrm>
            <a:off x="344290" y="5886996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33619B5-D72B-024E-80E2-859BBDD7C116}"/>
              </a:ext>
            </a:extLst>
          </p:cNvPr>
          <p:cNvSpPr txBox="1"/>
          <p:nvPr/>
        </p:nvSpPr>
        <p:spPr>
          <a:xfrm>
            <a:off x="250371" y="456111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Inflow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59841F-2024-574A-AFDA-B831EA281CD7}"/>
              </a:ext>
            </a:extLst>
          </p:cNvPr>
          <p:cNvCxnSpPr>
            <a:cxnSpLocks/>
          </p:cNvCxnSpPr>
          <p:nvPr/>
        </p:nvCxnSpPr>
        <p:spPr>
          <a:xfrm>
            <a:off x="7517966" y="5777701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569C0D5-7698-7E41-B578-7DBD0ABBB691}"/>
              </a:ext>
            </a:extLst>
          </p:cNvPr>
          <p:cNvCxnSpPr>
            <a:cxnSpLocks/>
          </p:cNvCxnSpPr>
          <p:nvPr/>
        </p:nvCxnSpPr>
        <p:spPr>
          <a:xfrm>
            <a:off x="7517966" y="5916602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86C25DF-DFF2-9D47-AC25-8C6100A1DC8D}"/>
              </a:ext>
            </a:extLst>
          </p:cNvPr>
          <p:cNvSpPr txBox="1"/>
          <p:nvPr/>
        </p:nvSpPr>
        <p:spPr>
          <a:xfrm>
            <a:off x="7470078" y="533891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Outflow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04B82B-7507-8A46-96C7-3915319A8208}"/>
              </a:ext>
            </a:extLst>
          </p:cNvPr>
          <p:cNvSpPr txBox="1"/>
          <p:nvPr/>
        </p:nvSpPr>
        <p:spPr>
          <a:xfrm>
            <a:off x="3657600" y="6237514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E698F9-08D2-B44A-8E7E-C477DF06D8C2}"/>
              </a:ext>
            </a:extLst>
          </p:cNvPr>
          <p:cNvSpPr txBox="1"/>
          <p:nvPr/>
        </p:nvSpPr>
        <p:spPr>
          <a:xfrm>
            <a:off x="3712967" y="2055829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98C5BDD-E50C-A440-B614-E3E641A95276}"/>
                  </a:ext>
                </a:extLst>
              </p:cNvPr>
              <p:cNvSpPr txBox="1"/>
              <p:nvPr/>
            </p:nvSpPr>
            <p:spPr>
              <a:xfrm>
                <a:off x="2426704" y="3500475"/>
                <a:ext cx="839011" cy="612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98C5BDD-E50C-A440-B614-E3E641A95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704" y="3500475"/>
                <a:ext cx="839011" cy="612796"/>
              </a:xfrm>
              <a:prstGeom prst="rect">
                <a:avLst/>
              </a:prstGeom>
              <a:blipFill>
                <a:blip r:embed="rId2"/>
                <a:stretch>
                  <a:fillRect l="-5970" r="-447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F48150F-7D79-EE48-9B96-8907363E0694}"/>
                  </a:ext>
                </a:extLst>
              </p:cNvPr>
              <p:cNvSpPr txBox="1"/>
              <p:nvPr/>
            </p:nvSpPr>
            <p:spPr>
              <a:xfrm>
                <a:off x="3894273" y="3955241"/>
                <a:ext cx="1395382" cy="726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𝑑𝑆</m:t>
                          </m:r>
                        </m:e>
                      </m:nary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F48150F-7D79-EE48-9B96-8907363E0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73" y="3955241"/>
                <a:ext cx="1395382" cy="726481"/>
              </a:xfrm>
              <a:prstGeom prst="rect">
                <a:avLst/>
              </a:prstGeom>
              <a:blipFill>
                <a:blip r:embed="rId3"/>
                <a:stretch>
                  <a:fillRect l="-67568" t="-153448" r="-2703" b="-2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E746BE8E-1C58-5847-8696-AFACE4180435}"/>
              </a:ext>
            </a:extLst>
          </p:cNvPr>
          <p:cNvSpPr txBox="1"/>
          <p:nvPr/>
        </p:nvSpPr>
        <p:spPr>
          <a:xfrm>
            <a:off x="3338640" y="5005596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 – In = 0 (at t = to+0.0000000001</a:t>
            </a:r>
          </a:p>
        </p:txBody>
      </p:sp>
    </p:spTree>
    <p:extLst>
      <p:ext uri="{BB962C8B-B14F-4D97-AF65-F5344CB8AC3E}">
        <p14:creationId xmlns:p14="http://schemas.microsoft.com/office/powerpoint/2010/main" val="2793463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050" y="215415"/>
            <a:ext cx="7774871" cy="570225"/>
          </a:xfrm>
        </p:spPr>
        <p:txBody>
          <a:bodyPr/>
          <a:lstStyle/>
          <a:p>
            <a:r>
              <a:rPr lang="en-US" dirty="0"/>
              <a:t>Introduction to the low-Mach </a:t>
            </a:r>
            <a:r>
              <a:rPr lang="en-US"/>
              <a:t>Number Approximation: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83266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Variable density, non-isothermal equation set allow for all length and time scales for a given physics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The non-dimensional form of the momentum equation is singular in the limit as Mach number approaches zero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low-Mach equations are derived by nondimensionalization and asymptotic expansion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For a low-Mach flow, the density and thermodynamic pressure are not strongly coupled by an equation of state, hence, stiffness arises as Ma-&gt;0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The constant-in-space thermodynamic pressure is used in the EOS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The low-Mach procedure filters the acoustics, which can not be of prime interest in the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Q1: If the Strouhal number is the </a:t>
            </a:r>
            <a:r>
              <a:rPr lang="en-US" dirty="0" err="1"/>
              <a:t>QoI</a:t>
            </a:r>
            <a:r>
              <a:rPr lang="en-US" dirty="0"/>
              <a:t>, how do I compute that?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5099013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The Strouhal number is defined as,                    where f is a frequency (Hz), L a characteristic length scale, and U a reference velocity</a:t>
            </a:r>
          </a:p>
          <a:p>
            <a:pPr>
              <a:buFont typeface="Arial" charset="0"/>
              <a:buChar char="•"/>
            </a:pPr>
            <a:r>
              <a:rPr lang="en-US" dirty="0"/>
              <a:t> Probing a particular location and/or variable over time will produce a time signal, for example, in this example, we see a turbulent reacting flow example: </a:t>
            </a:r>
            <a:r>
              <a:rPr lang="en-US" dirty="0" err="1"/>
              <a:t>QoI</a:t>
            </a:r>
            <a:r>
              <a:rPr lang="en-US" dirty="0"/>
              <a:t> is the puffing frequency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Computing a FFT of the signal should yield a characteristic peak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057FB5-0E0C-B44A-A318-E816027FB319}"/>
                  </a:ext>
                </a:extLst>
              </p:cNvPr>
              <p:cNvSpPr txBox="1"/>
              <p:nvPr/>
            </p:nvSpPr>
            <p:spPr>
              <a:xfrm>
                <a:off x="3975594" y="1240971"/>
                <a:ext cx="824585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057FB5-0E0C-B44A-A318-E816027FB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594" y="1240971"/>
                <a:ext cx="824585" cy="526683"/>
              </a:xfrm>
              <a:prstGeom prst="rect">
                <a:avLst/>
              </a:prstGeom>
              <a:blipFill>
                <a:blip r:embed="rId2"/>
                <a:stretch>
                  <a:fillRect l="-4545" t="-4651" r="-9091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12C1BB2-C58F-844E-BD72-48E3DAA0A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701" y="1772760"/>
            <a:ext cx="3168510" cy="43123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817123-22D0-EB4C-AC4D-A55BBF38A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313" y="3570514"/>
            <a:ext cx="251460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589BC18-6709-5F4B-A24E-BBDDD0BBB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3" y="3570514"/>
            <a:ext cx="2514600" cy="2514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C44E80-74E6-5442-8EEB-3DBD876DE879}"/>
              </a:ext>
            </a:extLst>
          </p:cNvPr>
          <p:cNvSpPr txBox="1"/>
          <p:nvPr/>
        </p:nvSpPr>
        <p:spPr>
          <a:xfrm>
            <a:off x="5077913" y="6178863"/>
            <a:ext cx="3987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Domino et al., “Validation of an unsteady </a:t>
            </a:r>
            <a:r>
              <a:rPr lang="en-US" sz="1000" dirty="0" err="1"/>
              <a:t>famelet</a:t>
            </a:r>
            <a:r>
              <a:rPr lang="en-US" sz="1000" dirty="0"/>
              <a:t> and large-eddy simulation-based model suite for a large-scale JP-8 pool fire”, Submitted, Combust. Flame, 2021</a:t>
            </a:r>
          </a:p>
        </p:txBody>
      </p:sp>
    </p:spTree>
    <p:extLst>
      <p:ext uri="{BB962C8B-B14F-4D97-AF65-F5344CB8AC3E}">
        <p14:creationId xmlns:p14="http://schemas.microsoft.com/office/powerpoint/2010/main" val="100628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Q2: How do I interpret the timing information?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Recall, that we are running a parallel simulation. Specifically, each processor has been assigned a particular “job”</a:t>
            </a:r>
          </a:p>
          <a:p>
            <a:pPr>
              <a:buFont typeface="Arial" charset="0"/>
              <a:buChar char="•"/>
            </a:pPr>
            <a:r>
              <a:rPr lang="en-US" dirty="0"/>
              <a:t> Efficiency of parallel scaling requires good load-balancing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code provides min/max/avg/sum timings for key algorithmic paths</a:t>
            </a:r>
          </a:p>
          <a:p>
            <a:pPr>
              <a:buFont typeface="Arial" charset="0"/>
              <a:buChar char="•"/>
            </a:pPr>
            <a:r>
              <a:rPr lang="en-US" dirty="0"/>
              <a:t> It may be interesting for you to look at the timings between CVFEM and EBVC for select operations…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05194-F661-064D-8364-44C70B7DD3AD}"/>
              </a:ext>
            </a:extLst>
          </p:cNvPr>
          <p:cNvSpPr txBox="1"/>
          <p:nvPr/>
        </p:nvSpPr>
        <p:spPr>
          <a:xfrm>
            <a:off x="177364" y="3429000"/>
            <a:ext cx="87303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Timing for Eq: </a:t>
            </a:r>
            <a:r>
              <a:rPr lang="en-US" sz="1600" dirty="0" err="1">
                <a:latin typeface="Courier" pitchFamily="2" charset="0"/>
              </a:rPr>
              <a:t>MomentumEQS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             </a:t>
            </a:r>
            <a:r>
              <a:rPr lang="en-US" sz="1600" dirty="0" err="1">
                <a:latin typeface="Courier" pitchFamily="2" charset="0"/>
              </a:rPr>
              <a:t>init</a:t>
            </a:r>
            <a:r>
              <a:rPr lang="en-US" sz="1600" dirty="0">
                <a:latin typeface="Courier" pitchFamily="2" charset="0"/>
              </a:rPr>
              <a:t> --   	avg: 5.45713 	min: 5.44055 	max: 5.47628</a:t>
            </a:r>
          </a:p>
          <a:p>
            <a:r>
              <a:rPr lang="en-US" sz="1600" dirty="0">
                <a:latin typeface="Courier" pitchFamily="2" charset="0"/>
              </a:rPr>
              <a:t>         assemble --   	avg: 16.2114 	min: 16.1217 	max: 16.2904</a:t>
            </a:r>
          </a:p>
          <a:p>
            <a:r>
              <a:rPr lang="en-US" sz="1600" dirty="0">
                <a:latin typeface="Courier" pitchFamily="2" charset="0"/>
              </a:rPr>
              <a:t>    </a:t>
            </a:r>
            <a:r>
              <a:rPr lang="en-US" sz="1600" dirty="0" err="1">
                <a:latin typeface="Courier" pitchFamily="2" charset="0"/>
              </a:rPr>
              <a:t>load_complete</a:t>
            </a:r>
            <a:r>
              <a:rPr lang="en-US" sz="1600" dirty="0">
                <a:latin typeface="Courier" pitchFamily="2" charset="0"/>
              </a:rPr>
              <a:t> --   	avg: 0.160093 	min: 0.0851765 max: 0.265414</a:t>
            </a:r>
          </a:p>
          <a:p>
            <a:r>
              <a:rPr lang="en-US" sz="1600" dirty="0">
                <a:latin typeface="Courier" pitchFamily="2" charset="0"/>
              </a:rPr>
              <a:t>            solve --   	avg: 33.4897 	min: 33.4544 	max: 33.5551</a:t>
            </a:r>
          </a:p>
          <a:p>
            <a:r>
              <a:rPr lang="en-US" sz="1600" dirty="0">
                <a:latin typeface="Courier" pitchFamily="2" charset="0"/>
              </a:rPr>
              <a:t>    </a:t>
            </a:r>
            <a:r>
              <a:rPr lang="en-US" sz="1600" dirty="0" err="1">
                <a:latin typeface="Courier" pitchFamily="2" charset="0"/>
              </a:rPr>
              <a:t>precond</a:t>
            </a:r>
            <a:r>
              <a:rPr lang="en-US" sz="1600" dirty="0">
                <a:latin typeface="Courier" pitchFamily="2" charset="0"/>
              </a:rPr>
              <a:t> setup --   	avg: 0.335892 	min: 0.272227 	max: 0.371449</a:t>
            </a:r>
          </a:p>
          <a:p>
            <a:r>
              <a:rPr lang="en-US" sz="1600" dirty="0">
                <a:latin typeface="Courier" pitchFamily="2" charset="0"/>
              </a:rPr>
              <a:t>             </a:t>
            </a:r>
            <a:r>
              <a:rPr lang="en-US" sz="1600" dirty="0" err="1">
                <a:latin typeface="Courier" pitchFamily="2" charset="0"/>
              </a:rPr>
              <a:t>misc</a:t>
            </a:r>
            <a:r>
              <a:rPr lang="en-US" sz="1600" dirty="0">
                <a:latin typeface="Courier" pitchFamily="2" charset="0"/>
              </a:rPr>
              <a:t> --   	avg: 6.38337 	min: 6.19594 	max: 7.42213</a:t>
            </a:r>
          </a:p>
          <a:p>
            <a:r>
              <a:rPr lang="en-US" sz="1600" dirty="0">
                <a:latin typeface="Courier" pitchFamily="2" charset="0"/>
              </a:rPr>
              <a:t>linear iterations --  	avg: 18.65 	min: 8 	max: 38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Min No-output time 136.9932 sec</a:t>
            </a:r>
          </a:p>
          <a:p>
            <a:r>
              <a:rPr lang="en-US" sz="1600" dirty="0">
                <a:latin typeface="Courier" pitchFamily="2" charset="0"/>
              </a:rPr>
              <a:t>Avg No-output time 137.0108 sec</a:t>
            </a:r>
          </a:p>
          <a:p>
            <a:r>
              <a:rPr lang="en-US" sz="1600" dirty="0">
                <a:latin typeface="Courier" pitchFamily="2" charset="0"/>
              </a:rPr>
              <a:t>Max No-output time 137.0243 sec</a:t>
            </a:r>
          </a:p>
          <a:p>
            <a:endParaRPr lang="en-US" sz="1600" dirty="0">
              <a:latin typeface="Courier" pitchFamily="2" charset="0"/>
            </a:endParaRPr>
          </a:p>
          <a:p>
            <a:endParaRPr lang="en-US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67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Q3: What is a nonlinear residual?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In this vortex street case, we are solving for velocity (momentum), pressure (continuity), and passive scalar (mixture fraction)</a:t>
            </a:r>
          </a:p>
          <a:p>
            <a:pPr>
              <a:buFont typeface="Arial" charset="0"/>
              <a:buChar char="•"/>
            </a:pPr>
            <a:r>
              <a:rPr lang="en-US" dirty="0"/>
              <a:t> Although the mixture fraction equation is decoupled, the continuity and momentum equation are coupled. As such, the level of convergence for this system is captured in the nonlinear residual. </a:t>
            </a:r>
          </a:p>
          <a:p>
            <a:pPr>
              <a:buFont typeface="Arial" charset="0"/>
              <a:buChar char="•"/>
            </a:pPr>
            <a:r>
              <a:rPr lang="en-US" dirty="0"/>
              <a:t> In </a:t>
            </a:r>
            <a:r>
              <a:rPr lang="en-US" dirty="0" err="1"/>
              <a:t>Nalu</a:t>
            </a:r>
            <a:r>
              <a:rPr lang="en-US" dirty="0"/>
              <a:t>, we scale the nonlinear residual by the value obtained at the first time step</a:t>
            </a:r>
          </a:p>
        </p:txBody>
      </p:sp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CE8C5B59-B9FC-934D-AB8F-CA6021C0E7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628889"/>
              </p:ext>
            </p:extLst>
          </p:nvPr>
        </p:nvGraphicFramePr>
        <p:xfrm>
          <a:off x="4426960" y="4251779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11" name="Object 2">
                        <a:extLst>
                          <a:ext uri="{FF2B5EF4-FFF2-40B4-BE49-F238E27FC236}">
                            <a16:creationId xmlns:a16="http://schemas.microsoft.com/office/drawing/2014/main" id="{EC2F7D0C-65F3-3C4F-A879-DBE10EBEF4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6960" y="4251779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22F25BA-862A-C24D-9E5C-6B0B02125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4373" y="3808867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r>
              <a:rPr lang="en-US" sz="2400" dirty="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AE4C65-4B80-0E43-A8C3-41772C64C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7923" y="4450217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For a given </a:t>
            </a:r>
          </a:p>
          <a:p>
            <a:r>
              <a:rPr lang="en-US" dirty="0">
                <a:solidFill>
                  <a:srgbClr val="000099"/>
                </a:solidFill>
              </a:rPr>
              <a:t>time step: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E4D5AC-078F-1843-856F-C7EAD18CA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3485" y="3526292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</p:spTree>
    <p:extLst>
      <p:ext uri="{BB962C8B-B14F-4D97-AF65-F5344CB8AC3E}">
        <p14:creationId xmlns:p14="http://schemas.microsoft.com/office/powerpoint/2010/main" val="23914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Q4: What is Peclet blending again?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A classic advection stabilization approach is to use a </a:t>
            </a:r>
            <a:r>
              <a:rPr lang="en-US" dirty="0" err="1"/>
              <a:t>Galerkin</a:t>
            </a:r>
            <a:r>
              <a:rPr lang="en-US" dirty="0"/>
              <a:t> (or central) operator blended with upwind. </a:t>
            </a:r>
          </a:p>
          <a:p>
            <a:pPr>
              <a:buFont typeface="Arial" charset="0"/>
              <a:buChar char="•"/>
            </a:pPr>
            <a:r>
              <a:rPr lang="en-US" dirty="0"/>
              <a:t> Recall, that the Peclet number for an advection/diffusion equation speaks to the ratio of advective transport rate to diffusive transport rate.</a:t>
            </a:r>
          </a:p>
          <a:p>
            <a:pPr>
              <a:buFont typeface="Arial" charset="0"/>
              <a:buChar char="•"/>
            </a:pPr>
            <a:r>
              <a:rPr lang="en-US" dirty="0"/>
              <a:t> In our early stability analysis, recall that monotonicity was only captured when the cell Peclet number was less that 2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default </a:t>
            </a:r>
            <a:r>
              <a:rPr lang="en-US" dirty="0" err="1"/>
              <a:t>Nalu</a:t>
            </a:r>
            <a:r>
              <a:rPr lang="en-US" dirty="0"/>
              <a:t> implementation is to use a steep blending function such that for cell Peclet numbers greater than 2, upwind is predominately used.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D5120-4994-B546-A021-4B69A9186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887" y="3951349"/>
            <a:ext cx="4168510" cy="2906651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B50F69B-AF53-ED48-851C-00A89CA83CF4}"/>
              </a:ext>
            </a:extLst>
          </p:cNvPr>
          <p:cNvSpPr txBox="1">
            <a:spLocks/>
          </p:cNvSpPr>
          <p:nvPr/>
        </p:nvSpPr>
        <p:spPr>
          <a:xfrm>
            <a:off x="268089" y="4517736"/>
            <a:ext cx="5109900" cy="234026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peclet_function_form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1500" dirty="0">
                <a:latin typeface="Courier" pitchFamily="2" charset="0"/>
              </a:rPr>
              <a:t>    velocity: tanh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peclet_function_tanh_transition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1500" dirty="0">
                <a:latin typeface="Courier" pitchFamily="2" charset="0"/>
              </a:rPr>
              <a:t>    velocity: 2.0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peclet_function_tanh_width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1500" dirty="0">
                <a:latin typeface="Courier" pitchFamily="2" charset="0"/>
              </a:rPr>
              <a:t>    velocity: 4.0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55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Q5: What is a limiter? Did I miss that?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We only briefly discussed this point, however, we will recall that for an unstructured method, we are generally limited by the amount of data that we can extract for a particular mesh object that we are iterating, e.g., node, edge, face, element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use of a projected nodal gradient allows for us to extrapolate a higher-order stencil; however, this extrapolation can admit a non-monotonic value within the mesh object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A5941BD-AE06-2445-9C4E-A9AA2726C54F}"/>
              </a:ext>
            </a:extLst>
          </p:cNvPr>
          <p:cNvSpPr txBox="1">
            <a:spLocks/>
          </p:cNvSpPr>
          <p:nvPr/>
        </p:nvSpPr>
        <p:spPr>
          <a:xfrm>
            <a:off x="1052695" y="5777600"/>
            <a:ext cx="5109900" cy="10371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1500" dirty="0">
                <a:latin typeface="Courier" pitchFamily="2" charset="0"/>
              </a:rPr>
              <a:t>- limiter: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1500" dirty="0">
                <a:latin typeface="Courier" pitchFamily="2" charset="0"/>
              </a:rPr>
              <a:t>    velocity: yes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no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086B1C-9417-214C-994F-C6A4F1F2EB10}"/>
              </a:ext>
            </a:extLst>
          </p:cNvPr>
          <p:cNvCxnSpPr/>
          <p:nvPr/>
        </p:nvCxnSpPr>
        <p:spPr>
          <a:xfrm>
            <a:off x="1828801" y="3430111"/>
            <a:ext cx="45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836F7FE-A4AA-0B40-8D6F-8F84F148814A}"/>
              </a:ext>
            </a:extLst>
          </p:cNvPr>
          <p:cNvSpPr/>
          <p:nvPr/>
        </p:nvSpPr>
        <p:spPr>
          <a:xfrm>
            <a:off x="1737361" y="336588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BC6889B-CB80-2D4C-B1B0-86897D5556D5}"/>
              </a:ext>
            </a:extLst>
          </p:cNvPr>
          <p:cNvSpPr/>
          <p:nvPr/>
        </p:nvSpPr>
        <p:spPr>
          <a:xfrm>
            <a:off x="6309361" y="3329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48C194-1A35-754B-A1EB-55D5D92D815B}"/>
              </a:ext>
            </a:extLst>
          </p:cNvPr>
          <p:cNvSpPr/>
          <p:nvPr/>
        </p:nvSpPr>
        <p:spPr>
          <a:xfrm>
            <a:off x="4023361" y="333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BEB8AE-0AEC-BD4D-AC57-89D99655AA0B}"/>
              </a:ext>
            </a:extLst>
          </p:cNvPr>
          <p:cNvSpPr txBox="1"/>
          <p:nvPr/>
        </p:nvSpPr>
        <p:spPr>
          <a:xfrm>
            <a:off x="1590595" y="299858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j-1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8BBC54-1B7E-9E4D-B5B4-F27A107B3543}"/>
              </a:ext>
            </a:extLst>
          </p:cNvPr>
          <p:cNvSpPr txBox="1"/>
          <p:nvPr/>
        </p:nvSpPr>
        <p:spPr>
          <a:xfrm>
            <a:off x="3979988" y="2998589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59C34-BC9D-DF41-A347-5767E48D6650}"/>
              </a:ext>
            </a:extLst>
          </p:cNvPr>
          <p:cNvSpPr txBox="1"/>
          <p:nvPr/>
        </p:nvSpPr>
        <p:spPr>
          <a:xfrm>
            <a:off x="6162595" y="297802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j+1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3FFFC75-3F79-D04A-B44C-5D642B8976B0}"/>
              </a:ext>
            </a:extLst>
          </p:cNvPr>
          <p:cNvSpPr/>
          <p:nvPr/>
        </p:nvSpPr>
        <p:spPr>
          <a:xfrm>
            <a:off x="5233767" y="3374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26041EDF-16E7-5349-A132-F1569E628BF7}"/>
              </a:ext>
            </a:extLst>
          </p:cNvPr>
          <p:cNvSpPr/>
          <p:nvPr/>
        </p:nvSpPr>
        <p:spPr>
          <a:xfrm>
            <a:off x="2886337" y="336735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C651A5-9AD8-9B45-B8FB-4995A60D3102}"/>
              </a:ext>
            </a:extLst>
          </p:cNvPr>
          <p:cNvSpPr txBox="1"/>
          <p:nvPr/>
        </p:nvSpPr>
        <p:spPr>
          <a:xfrm>
            <a:off x="5068566" y="2969019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j+1/2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CD2C321-1C58-E149-884C-040068E109B7}"/>
                  </a:ext>
                </a:extLst>
              </p:cNvPr>
              <p:cNvSpPr txBox="1"/>
              <p:nvPr/>
            </p:nvSpPr>
            <p:spPr>
              <a:xfrm>
                <a:off x="2805153" y="3601292"/>
                <a:ext cx="2428614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  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CD2C321-1C58-E149-884C-040068E10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153" y="3601292"/>
                <a:ext cx="2428614" cy="811761"/>
              </a:xfrm>
              <a:prstGeom prst="rect">
                <a:avLst/>
              </a:prstGeom>
              <a:blipFill>
                <a:blip r:embed="rId2"/>
                <a:stretch>
                  <a:fillRect l="-10881" t="-193846" b="-2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A5972D-F3C7-A241-B4D1-3E07A682BB27}"/>
                  </a:ext>
                </a:extLst>
              </p:cNvPr>
              <p:cNvSpPr txBox="1"/>
              <p:nvPr/>
            </p:nvSpPr>
            <p:spPr>
              <a:xfrm>
                <a:off x="1828801" y="4332267"/>
                <a:ext cx="2124299" cy="617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A5972D-F3C7-A241-B4D1-3E07A682B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1" y="4332267"/>
                <a:ext cx="2124299" cy="617028"/>
              </a:xfrm>
              <a:prstGeom prst="rect">
                <a:avLst/>
              </a:prstGeom>
              <a:blipFill>
                <a:blip r:embed="rId3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528C39F-3442-7141-8F70-CD6B746C1DA8}"/>
                  </a:ext>
                </a:extLst>
              </p:cNvPr>
              <p:cNvSpPr txBox="1"/>
              <p:nvPr/>
            </p:nvSpPr>
            <p:spPr>
              <a:xfrm>
                <a:off x="4129939" y="4330471"/>
                <a:ext cx="2124299" cy="618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528C39F-3442-7141-8F70-CD6B746C1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939" y="4330471"/>
                <a:ext cx="2124299" cy="618824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71A9148-821F-E147-A45F-F2E82D48E573}"/>
                  </a:ext>
                </a:extLst>
              </p:cNvPr>
              <p:cNvSpPr txBox="1"/>
              <p:nvPr/>
            </p:nvSpPr>
            <p:spPr>
              <a:xfrm>
                <a:off x="2409123" y="5108742"/>
                <a:ext cx="2801857" cy="618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71A9148-821F-E147-A45F-F2E82D48E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123" y="5108742"/>
                <a:ext cx="2801857" cy="618631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F4803ED1-6823-6240-9AD0-F9BAF2A0CA3A}"/>
              </a:ext>
            </a:extLst>
          </p:cNvPr>
          <p:cNvSpPr txBox="1"/>
          <p:nvPr/>
        </p:nvSpPr>
        <p:spPr>
          <a:xfrm>
            <a:off x="2663853" y="2982663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Z</a:t>
            </a:r>
            <a:r>
              <a:rPr lang="en-US" baseline="-25000"/>
              <a:t>j-1/2</a:t>
            </a:r>
            <a:endParaRPr lang="en-US" baseline="-25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4B2175-E211-0841-B71F-76E6736760E6}"/>
              </a:ext>
            </a:extLst>
          </p:cNvPr>
          <p:cNvSpPr/>
          <p:nvPr/>
        </p:nvSpPr>
        <p:spPr>
          <a:xfrm>
            <a:off x="1406275" y="523339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u&gt;0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AD8AE1-1E45-2843-AAC9-CB5CCFBEB4AD}"/>
                  </a:ext>
                </a:extLst>
              </p:cNvPr>
              <p:cNvSpPr txBox="1"/>
              <p:nvPr/>
            </p:nvSpPr>
            <p:spPr>
              <a:xfrm>
                <a:off x="5145907" y="5108742"/>
                <a:ext cx="3241080" cy="618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AD8AE1-1E45-2843-AAC9-CB5CCFBEB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907" y="5108742"/>
                <a:ext cx="3241080" cy="618631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78DAE13-EBD1-864C-BE60-25D9EC6B704A}"/>
              </a:ext>
            </a:extLst>
          </p:cNvPr>
          <p:cNvCxnSpPr/>
          <p:nvPr/>
        </p:nvCxnSpPr>
        <p:spPr>
          <a:xfrm flipV="1">
            <a:off x="3222171" y="5602723"/>
            <a:ext cx="801190" cy="613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98913D-6F24-F846-B628-E950183AD2A3}"/>
              </a:ext>
            </a:extLst>
          </p:cNvPr>
          <p:cNvCxnSpPr>
            <a:cxnSpLocks/>
          </p:cNvCxnSpPr>
          <p:nvPr/>
        </p:nvCxnSpPr>
        <p:spPr>
          <a:xfrm flipV="1">
            <a:off x="3222171" y="5597043"/>
            <a:ext cx="3777343" cy="613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5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Q6: Why not a FEM case?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Yes, </a:t>
            </a:r>
            <a:r>
              <a:rPr lang="en-US" dirty="0" err="1"/>
              <a:t>Nalu</a:t>
            </a:r>
            <a:r>
              <a:rPr lang="en-US" dirty="0"/>
              <a:t> supports FEM, however, only with limited element topology support.</a:t>
            </a:r>
          </a:p>
          <a:p>
            <a:pPr>
              <a:buFont typeface="Arial" charset="0"/>
              <a:buChar char="•"/>
            </a:pPr>
            <a:r>
              <a:rPr lang="en-US" dirty="0"/>
              <a:t> Currently, we only support Hex8, Tet4, and (limited) Tri3</a:t>
            </a:r>
          </a:p>
          <a:p>
            <a:pPr>
              <a:buFont typeface="Arial" charset="0"/>
              <a:buChar char="•"/>
            </a:pPr>
            <a:r>
              <a:rPr lang="en-US" dirty="0"/>
              <a:t> Sadly, the street mesh is a Quad4/Tri3 combination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3F7AA-1655-BF42-9308-7E011EE3F714}"/>
              </a:ext>
            </a:extLst>
          </p:cNvPr>
          <p:cNvSpPr txBox="1"/>
          <p:nvPr/>
        </p:nvSpPr>
        <p:spPr>
          <a:xfrm>
            <a:off x="762000" y="4236936"/>
            <a:ext cx="7630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are interested in implementing a complete Quad4 and Tri3 element type (or even Quad9, Tri6) within this class, let me know… This could serve an interesting final project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2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23728"/>
            <a:ext cx="7629225" cy="570225"/>
          </a:xfrm>
        </p:spPr>
        <p:txBody>
          <a:bodyPr/>
          <a:lstStyle/>
          <a:p>
            <a:r>
              <a:rPr lang="en-US" dirty="0"/>
              <a:t>Q7: What is this lumped vs non-lumped option for the time derivative?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 that the EBVC scheme computes time and source terms at the nodes     . In the above example, the “lumped mass matrix” stencil is:</a:t>
            </a:r>
          </a:p>
          <a:p>
            <a:pPr marL="0" indent="0">
              <a:buNone/>
            </a:pPr>
            <a:r>
              <a:rPr lang="en-US" dirty="0"/>
              <a:t>		h/</a:t>
            </a:r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t[0 1 0] (Z</a:t>
            </a:r>
            <a:r>
              <a:rPr lang="en-US" baseline="-25000" dirty="0"/>
              <a:t>j-1</a:t>
            </a:r>
            <a:r>
              <a:rPr lang="en-US" dirty="0"/>
              <a:t>, </a:t>
            </a:r>
            <a:r>
              <a:rPr lang="en-US" dirty="0" err="1"/>
              <a:t>Z</a:t>
            </a:r>
            <a:r>
              <a:rPr lang="en-US" baseline="-25000" dirty="0" err="1"/>
              <a:t>j</a:t>
            </a:r>
            <a:r>
              <a:rPr lang="en-US" dirty="0"/>
              <a:t>, Z</a:t>
            </a:r>
            <a:r>
              <a:rPr lang="en-US" baseline="-25000" dirty="0"/>
              <a:t>j+1</a:t>
            </a:r>
            <a:r>
              <a:rPr lang="en-US" dirty="0"/>
              <a:t>)</a:t>
            </a:r>
            <a:r>
              <a:rPr lang="en-US" baseline="30000" dirty="0"/>
              <a:t>T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For the CVFEM scheme, evaluation of the time/source term at the volume quadrature points  . In the above example, this results in a ”consistent mass matrix”:</a:t>
            </a:r>
          </a:p>
          <a:p>
            <a:pPr marL="0" indent="0">
              <a:buNone/>
            </a:pPr>
            <a:r>
              <a:rPr lang="en-US" dirty="0"/>
              <a:t>	           h/(8</a:t>
            </a:r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t)[1 6 1] (Z</a:t>
            </a:r>
            <a:r>
              <a:rPr lang="en-US" baseline="-25000" dirty="0"/>
              <a:t>j-1</a:t>
            </a:r>
            <a:r>
              <a:rPr lang="en-US" dirty="0"/>
              <a:t>, </a:t>
            </a:r>
            <a:r>
              <a:rPr lang="en-US" dirty="0" err="1"/>
              <a:t>Z</a:t>
            </a:r>
            <a:r>
              <a:rPr lang="en-US" baseline="-25000" dirty="0" err="1"/>
              <a:t>j</a:t>
            </a:r>
            <a:r>
              <a:rPr lang="en-US" dirty="0"/>
              <a:t>, Z</a:t>
            </a:r>
            <a:r>
              <a:rPr lang="en-US" baseline="-25000" dirty="0"/>
              <a:t>j+1</a:t>
            </a:r>
            <a:r>
              <a:rPr lang="en-US" dirty="0"/>
              <a:t>)</a:t>
            </a:r>
            <a:r>
              <a:rPr lang="en-US" baseline="30000" dirty="0"/>
              <a:t>T</a:t>
            </a:r>
          </a:p>
          <a:p>
            <a:pPr>
              <a:buFont typeface="Arial" charset="0"/>
              <a:buChar char="•"/>
            </a:pPr>
            <a:r>
              <a:rPr lang="en-US" dirty="0"/>
              <a:t>For the FEM scheme, evaluation of the time/source term at the volume quadrature points  . In the above example, this results in a ”consistent mass matrix”:</a:t>
            </a:r>
          </a:p>
          <a:p>
            <a:pPr marL="0" indent="0">
              <a:buNone/>
            </a:pPr>
            <a:r>
              <a:rPr lang="en-US" dirty="0"/>
              <a:t>	           h/(6</a:t>
            </a:r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t)[1 4 1] (Z</a:t>
            </a:r>
            <a:r>
              <a:rPr lang="en-US" baseline="-25000" dirty="0"/>
              <a:t>j-1</a:t>
            </a:r>
            <a:r>
              <a:rPr lang="en-US" dirty="0"/>
              <a:t>, </a:t>
            </a:r>
            <a:r>
              <a:rPr lang="en-US" dirty="0" err="1"/>
              <a:t>Z</a:t>
            </a:r>
            <a:r>
              <a:rPr lang="en-US" baseline="-25000" dirty="0" err="1"/>
              <a:t>j</a:t>
            </a:r>
            <a:r>
              <a:rPr lang="en-US" dirty="0"/>
              <a:t>, Z</a:t>
            </a:r>
            <a:r>
              <a:rPr lang="en-US" baseline="-25000" dirty="0"/>
              <a:t>j+1</a:t>
            </a:r>
            <a:r>
              <a:rPr lang="en-US" dirty="0"/>
              <a:t>)</a:t>
            </a:r>
            <a:r>
              <a:rPr lang="en-US" baseline="30000" dirty="0"/>
              <a:t>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F13EE96-8942-9944-B22F-48BED64DA7F2}"/>
              </a:ext>
            </a:extLst>
          </p:cNvPr>
          <p:cNvSpPr/>
          <p:nvPr/>
        </p:nvSpPr>
        <p:spPr>
          <a:xfrm>
            <a:off x="7495906" y="266532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62C32594-E0B9-D44E-B780-8D5CB36BA1F2}"/>
              </a:ext>
            </a:extLst>
          </p:cNvPr>
          <p:cNvSpPr/>
          <p:nvPr/>
        </p:nvSpPr>
        <p:spPr>
          <a:xfrm>
            <a:off x="1257557" y="401575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15C11676-FCAE-504E-9EE8-F6C3D492A510}"/>
              </a:ext>
            </a:extLst>
          </p:cNvPr>
          <p:cNvSpPr/>
          <p:nvPr/>
        </p:nvSpPr>
        <p:spPr>
          <a:xfrm>
            <a:off x="1268443" y="503901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00170AC-9B2F-AA46-9087-9B28446CA46B}"/>
                  </a:ext>
                </a:extLst>
              </p:cNvPr>
              <p:cNvSpPr txBox="1"/>
              <p:nvPr/>
            </p:nvSpPr>
            <p:spPr>
              <a:xfrm>
                <a:off x="76282" y="6023700"/>
                <a:ext cx="6094361" cy="672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𝐿𝐻𝑆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𝑒𝑙𝑒𝑚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𝑖𝑝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𝐼𝑃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𝐼𝑅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𝐼𝑃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𝐼𝐶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𝑑𝑒𝑡𝐽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𝑖𝑝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00170AC-9B2F-AA46-9087-9B28446CA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2" y="6023700"/>
                <a:ext cx="6094361" cy="672492"/>
              </a:xfrm>
              <a:prstGeom prst="rect">
                <a:avLst/>
              </a:prstGeom>
              <a:blipFill>
                <a:blip r:embed="rId2"/>
                <a:stretch>
                  <a:fillRect l="-417" t="-144444" r="-208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D3C2280-FB1C-434E-821D-F749A5B86395}"/>
              </a:ext>
            </a:extLst>
          </p:cNvPr>
          <p:cNvCxnSpPr/>
          <p:nvPr/>
        </p:nvCxnSpPr>
        <p:spPr>
          <a:xfrm>
            <a:off x="2388392" y="1733750"/>
            <a:ext cx="45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E360E70-7509-4745-93AA-F9700578D164}"/>
              </a:ext>
            </a:extLst>
          </p:cNvPr>
          <p:cNvSpPr/>
          <p:nvPr/>
        </p:nvSpPr>
        <p:spPr>
          <a:xfrm>
            <a:off x="2296952" y="1669520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41244B0-3202-7541-8B5B-FDCD50843300}"/>
              </a:ext>
            </a:extLst>
          </p:cNvPr>
          <p:cNvSpPr/>
          <p:nvPr/>
        </p:nvSpPr>
        <p:spPr>
          <a:xfrm>
            <a:off x="6868952" y="1632990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80385F1-C07E-A94E-9CA6-EC0322C74D1C}"/>
              </a:ext>
            </a:extLst>
          </p:cNvPr>
          <p:cNvSpPr/>
          <p:nvPr/>
        </p:nvSpPr>
        <p:spPr>
          <a:xfrm>
            <a:off x="4582952" y="1641990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D05B24-8A3B-AF4C-908A-BCFBFF2BBA70}"/>
              </a:ext>
            </a:extLst>
          </p:cNvPr>
          <p:cNvSpPr txBox="1"/>
          <p:nvPr/>
        </p:nvSpPr>
        <p:spPr>
          <a:xfrm>
            <a:off x="2150186" y="130222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j-1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6727FD-3D52-6747-9EC1-3C1B9C5DD70C}"/>
              </a:ext>
            </a:extLst>
          </p:cNvPr>
          <p:cNvSpPr txBox="1"/>
          <p:nvPr/>
        </p:nvSpPr>
        <p:spPr>
          <a:xfrm>
            <a:off x="4539579" y="1302228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3C52C8-38C7-E541-A5EB-7905A58D81CD}"/>
              </a:ext>
            </a:extLst>
          </p:cNvPr>
          <p:cNvSpPr txBox="1"/>
          <p:nvPr/>
        </p:nvSpPr>
        <p:spPr>
          <a:xfrm>
            <a:off x="6722186" y="1281659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j+1</a:t>
            </a:r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BAD989CE-DE6B-8F41-8BF3-D5B29836B86F}"/>
              </a:ext>
            </a:extLst>
          </p:cNvPr>
          <p:cNvSpPr/>
          <p:nvPr/>
        </p:nvSpPr>
        <p:spPr>
          <a:xfrm>
            <a:off x="5793358" y="1677648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4B6C8317-5DB9-4D4B-8FC5-14889EFE80F2}"/>
              </a:ext>
            </a:extLst>
          </p:cNvPr>
          <p:cNvSpPr/>
          <p:nvPr/>
        </p:nvSpPr>
        <p:spPr>
          <a:xfrm>
            <a:off x="3445928" y="167099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E45CFF-4C53-4147-BFCD-94E2EBF2328E}"/>
              </a:ext>
            </a:extLst>
          </p:cNvPr>
          <p:cNvSpPr txBox="1"/>
          <p:nvPr/>
        </p:nvSpPr>
        <p:spPr>
          <a:xfrm>
            <a:off x="5628157" y="1272658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j+1/2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E28439-B308-A54B-843E-3337B3E8C463}"/>
              </a:ext>
            </a:extLst>
          </p:cNvPr>
          <p:cNvSpPr txBox="1"/>
          <p:nvPr/>
        </p:nvSpPr>
        <p:spPr>
          <a:xfrm>
            <a:off x="3223444" y="1286302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Z</a:t>
            </a:r>
            <a:r>
              <a:rPr lang="en-US" baseline="-25000"/>
              <a:t>j-1/2</a:t>
            </a:r>
            <a:endParaRPr lang="en-US" baseline="-25000" dirty="0"/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04BD5DE0-5826-6448-BB6E-48B1A58390F8}"/>
              </a:ext>
            </a:extLst>
          </p:cNvPr>
          <p:cNvSpPr/>
          <p:nvPr/>
        </p:nvSpPr>
        <p:spPr>
          <a:xfrm>
            <a:off x="2785976" y="1688030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iamond 39">
            <a:extLst>
              <a:ext uri="{FF2B5EF4-FFF2-40B4-BE49-F238E27FC236}">
                <a16:creationId xmlns:a16="http://schemas.microsoft.com/office/drawing/2014/main" id="{2CA6A2A0-960B-E44F-A4A8-6B8A3814F650}"/>
              </a:ext>
            </a:extLst>
          </p:cNvPr>
          <p:cNvSpPr/>
          <p:nvPr/>
        </p:nvSpPr>
        <p:spPr>
          <a:xfrm>
            <a:off x="4179349" y="168802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iamond 40">
            <a:extLst>
              <a:ext uri="{FF2B5EF4-FFF2-40B4-BE49-F238E27FC236}">
                <a16:creationId xmlns:a16="http://schemas.microsoft.com/office/drawing/2014/main" id="{8B0B0F65-9CE9-CD44-A7EB-465191A86961}"/>
              </a:ext>
            </a:extLst>
          </p:cNvPr>
          <p:cNvSpPr/>
          <p:nvPr/>
        </p:nvSpPr>
        <p:spPr>
          <a:xfrm>
            <a:off x="5071975" y="169891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iamond 41">
            <a:extLst>
              <a:ext uri="{FF2B5EF4-FFF2-40B4-BE49-F238E27FC236}">
                <a16:creationId xmlns:a16="http://schemas.microsoft.com/office/drawing/2014/main" id="{F34D7E81-0978-7F45-9F52-89F28B5897A5}"/>
              </a:ext>
            </a:extLst>
          </p:cNvPr>
          <p:cNvSpPr/>
          <p:nvPr/>
        </p:nvSpPr>
        <p:spPr>
          <a:xfrm>
            <a:off x="6465348" y="169890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803689-38AA-314A-9013-E5A4EC688362}"/>
              </a:ext>
            </a:extLst>
          </p:cNvPr>
          <p:cNvSpPr txBox="1"/>
          <p:nvPr/>
        </p:nvSpPr>
        <p:spPr>
          <a:xfrm>
            <a:off x="3478586" y="22179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AA7DA905-DD51-5A4E-B592-108B34F2EC81}"/>
              </a:ext>
            </a:extLst>
          </p:cNvPr>
          <p:cNvSpPr/>
          <p:nvPr/>
        </p:nvSpPr>
        <p:spPr>
          <a:xfrm rot="16200000">
            <a:off x="3344088" y="994444"/>
            <a:ext cx="382279" cy="22565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9752C0-978F-364B-BAED-8319D4FBF53B}"/>
              </a:ext>
            </a:extLst>
          </p:cNvPr>
          <p:cNvSpPr txBox="1"/>
          <p:nvPr/>
        </p:nvSpPr>
        <p:spPr>
          <a:xfrm>
            <a:off x="4876854" y="5246859"/>
            <a:ext cx="4167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CMM reduces numerical dispersion at the cost of reduced diagonal dominance; FEM is symmetric by construct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557859-EBD5-8042-B1AC-98BCE252F38E}"/>
              </a:ext>
            </a:extLst>
          </p:cNvPr>
          <p:cNvSpPr txBox="1"/>
          <p:nvPr/>
        </p:nvSpPr>
        <p:spPr>
          <a:xfrm>
            <a:off x="5051664" y="6503009"/>
            <a:ext cx="3817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(see </a:t>
            </a:r>
            <a:r>
              <a:rPr lang="en-US" dirty="0" err="1"/>
              <a:t>femMM.C</a:t>
            </a:r>
            <a:r>
              <a:rPr lang="en-US" dirty="0"/>
              <a:t> under Canvas Pages)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A7647D-1691-E542-83B5-01264ED82A19}"/>
              </a:ext>
            </a:extLst>
          </p:cNvPr>
          <p:cNvSpPr txBox="1"/>
          <p:nvPr/>
        </p:nvSpPr>
        <p:spPr>
          <a:xfrm>
            <a:off x="4876854" y="4229780"/>
            <a:ext cx="336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“row sum lump” </a:t>
            </a:r>
            <a:r>
              <a:rPr lang="en-US" dirty="0" err="1"/>
              <a:t>A</a:t>
            </a:r>
            <a:r>
              <a:rPr lang="en-US" baseline="-25000" dirty="0" err="1"/>
              <a:t>ii</a:t>
            </a:r>
            <a:r>
              <a:rPr lang="en-US" dirty="0"/>
              <a:t> += </a:t>
            </a:r>
            <a:r>
              <a:rPr lang="en-US" dirty="0" err="1"/>
              <a:t>A</a:t>
            </a:r>
            <a:r>
              <a:rPr lang="en-US" baseline="-25000" dirty="0" err="1"/>
              <a:t>ij</a:t>
            </a:r>
            <a:r>
              <a:rPr lang="en-US" dirty="0"/>
              <a:t>, j!=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A618DB-CCEC-5748-A090-C3DDFD769129}"/>
              </a:ext>
            </a:extLst>
          </p:cNvPr>
          <p:cNvSpPr txBox="1"/>
          <p:nvPr/>
        </p:nvSpPr>
        <p:spPr>
          <a:xfrm>
            <a:off x="1386541" y="563755"/>
            <a:ext cx="6109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﻿        - </a:t>
            </a:r>
            <a:r>
              <a:rPr lang="en-US" sz="1600" dirty="0" err="1">
                <a:latin typeface="Courier" pitchFamily="2" charset="0"/>
              </a:rPr>
              <a:t>element_source_terms</a:t>
            </a:r>
            <a:r>
              <a:rPr lang="en-US" sz="1600" dirty="0">
                <a:latin typeface="Courier" pitchFamily="2" charset="0"/>
              </a:rPr>
              <a:t>:</a:t>
            </a:r>
          </a:p>
          <a:p>
            <a:r>
              <a:rPr lang="en-US" sz="1600" dirty="0">
                <a:latin typeface="Courier" pitchFamily="2" charset="0"/>
              </a:rPr>
              <a:t>            momentum: [</a:t>
            </a:r>
            <a:r>
              <a:rPr lang="en-US" sz="1600" dirty="0" err="1">
                <a:latin typeface="Courier" pitchFamily="2" charset="0"/>
              </a:rPr>
              <a:t>momentum_time_derivative</a:t>
            </a:r>
            <a:r>
              <a:rPr lang="en-US" sz="1600" dirty="0">
                <a:latin typeface="Courier" pitchFamily="2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8200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3598</TotalTime>
  <Words>2210</Words>
  <Application>Microsoft Macintosh PowerPoint</Application>
  <PresentationFormat>On-screen Show (4:3)</PresentationFormat>
  <Paragraphs>331</Paragraphs>
  <Slides>23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Calibri</vt:lpstr>
      <vt:lpstr>Cambria Math</vt:lpstr>
      <vt:lpstr>Courier</vt:lpstr>
      <vt:lpstr>Garamond</vt:lpstr>
      <vt:lpstr>Gill Sans MT</vt:lpstr>
      <vt:lpstr>Symbol</vt:lpstr>
      <vt:lpstr>Symbol</vt:lpstr>
      <vt:lpstr>Trebuchet MS</vt:lpstr>
      <vt:lpstr>Wingdings</vt:lpstr>
      <vt:lpstr>Sandia2018_4x3</vt:lpstr>
      <vt:lpstr>Equation</vt:lpstr>
      <vt:lpstr>Stanford ME469: Midterm Questions and Input File Walk-Through</vt:lpstr>
      <vt:lpstr>Questions and Input File Walk Through</vt:lpstr>
      <vt:lpstr>Q1: If the Strouhal number is the QoI, how do I compute that?</vt:lpstr>
      <vt:lpstr>Q2: How do I interpret the timing information?</vt:lpstr>
      <vt:lpstr>Q3: What is a nonlinear residual?</vt:lpstr>
      <vt:lpstr>Q4: What is Peclet blending again?</vt:lpstr>
      <vt:lpstr>Q5: What is a limiter? Did I miss that?</vt:lpstr>
      <vt:lpstr>Q6: Why not a FEM case?</vt:lpstr>
      <vt:lpstr>Q7: What is this lumped vs non-lumped option for the time derivative?</vt:lpstr>
      <vt:lpstr>Q8…QN?</vt:lpstr>
      <vt:lpstr>Stanford ME469: Introduction to the low-Mach Number Approximation</vt:lpstr>
      <vt:lpstr>Introduction to the low-Mach Number Approximation: Outline</vt:lpstr>
      <vt:lpstr>Consider a Variable Density, non-Isothermal Fluid Flow System</vt:lpstr>
      <vt:lpstr>Dimensionless Form</vt:lpstr>
      <vt:lpstr>Dimensionless Form</vt:lpstr>
      <vt:lpstr>Exploration of the Pressure Singularity</vt:lpstr>
      <vt:lpstr>The Final low-Mach Number Equation Set</vt:lpstr>
      <vt:lpstr>Thought Experiment…</vt:lpstr>
      <vt:lpstr>Thought Experiment…</vt:lpstr>
      <vt:lpstr>Thought Experiment…</vt:lpstr>
      <vt:lpstr>Thought Experiment…</vt:lpstr>
      <vt:lpstr>Thought Experiment…</vt:lpstr>
      <vt:lpstr>Introduction to the low-Mach Number Approximation: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110</cp:revision>
  <dcterms:created xsi:type="dcterms:W3CDTF">2017-10-14T01:15:26Z</dcterms:created>
  <dcterms:modified xsi:type="dcterms:W3CDTF">2021-05-04T15:59:21Z</dcterms:modified>
</cp:coreProperties>
</file>